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924" r:id="rId1"/>
  </p:sldMasterIdLst>
  <p:sldIdLst>
    <p:sldId id="256" r:id="rId2"/>
    <p:sldId id="263" r:id="rId3"/>
    <p:sldId id="259" r:id="rId4"/>
    <p:sldId id="291" r:id="rId5"/>
    <p:sldId id="330" r:id="rId6"/>
    <p:sldId id="271" r:id="rId7"/>
    <p:sldId id="258" r:id="rId8"/>
    <p:sldId id="325" r:id="rId9"/>
    <p:sldId id="326" r:id="rId10"/>
    <p:sldId id="338" r:id="rId11"/>
    <p:sldId id="274" r:id="rId12"/>
    <p:sldId id="320" r:id="rId13"/>
    <p:sldId id="327" r:id="rId14"/>
    <p:sldId id="322" r:id="rId15"/>
    <p:sldId id="323" r:id="rId16"/>
    <p:sldId id="324" r:id="rId17"/>
    <p:sldId id="321" r:id="rId18"/>
    <p:sldId id="334" r:id="rId19"/>
    <p:sldId id="331" r:id="rId20"/>
    <p:sldId id="332" r:id="rId21"/>
    <p:sldId id="333" r:id="rId22"/>
    <p:sldId id="335" r:id="rId23"/>
    <p:sldId id="336" r:id="rId24"/>
    <p:sldId id="319" r:id="rId25"/>
    <p:sldId id="33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3A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015" autoAdjust="0"/>
    <p:restoredTop sz="94660"/>
  </p:normalViewPr>
  <p:slideViewPr>
    <p:cSldViewPr snapToGrid="0">
      <p:cViewPr>
        <p:scale>
          <a:sx n="66" d="100"/>
          <a:sy n="66" d="100"/>
        </p:scale>
        <p:origin x="570"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1">
  <dgm:title val=""/>
  <dgm:desc val=""/>
  <dgm:catLst>
    <dgm:cat type="accent1" pri="11400"/>
  </dgm:catLst>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C5DB33-E9BD-41C2-9E5C-F36B645B6488}" type="doc">
      <dgm:prSet loTypeId="urn:microsoft.com/office/officeart/2018/2/layout/IconLabelList" loCatId="icon" qsTypeId="urn:microsoft.com/office/officeart/2005/8/quickstyle/simple5#1" qsCatId="simple" csTypeId="urn:microsoft.com/office/officeart/2018/5/colors/Iconchunking_neutralbg_colorful1" csCatId="colorful" phldr="1"/>
      <dgm:spPr/>
      <dgm:t>
        <a:bodyPr/>
        <a:lstStyle/>
        <a:p>
          <a:endParaRPr lang="en-US"/>
        </a:p>
      </dgm:t>
    </dgm:pt>
    <dgm:pt modelId="{1051ADE8-2FA1-4212-9CCF-5F7270B4A121}">
      <dgm:prSet/>
      <dgm:spPr/>
      <dgm:t>
        <a:bodyPr/>
        <a:lstStyle/>
        <a:p>
          <a:pPr>
            <a:lnSpc>
              <a:spcPct val="100000"/>
            </a:lnSpc>
          </a:pPr>
          <a:endParaRPr lang="en-US" b="1" dirty="0"/>
        </a:p>
      </dgm:t>
    </dgm:pt>
    <dgm:pt modelId="{EBDBCD38-411E-4956-8DB7-D81F29F51289}" type="parTrans" cxnId="{8512CFDF-38E4-495A-AB18-E872734E1DA1}">
      <dgm:prSet/>
      <dgm:spPr/>
      <dgm:t>
        <a:bodyPr/>
        <a:lstStyle/>
        <a:p>
          <a:endParaRPr lang="en-US" b="1"/>
        </a:p>
      </dgm:t>
    </dgm:pt>
    <dgm:pt modelId="{83C200A5-D08B-455F-B385-CEEA8E17F878}" type="sibTrans" cxnId="{8512CFDF-38E4-495A-AB18-E872734E1DA1}">
      <dgm:prSet/>
      <dgm:spPr/>
      <dgm:t>
        <a:bodyPr/>
        <a:lstStyle/>
        <a:p>
          <a:endParaRPr lang="en-US" b="1"/>
        </a:p>
      </dgm:t>
    </dgm:pt>
    <dgm:pt modelId="{9666E991-5D21-461C-AAB7-B8D4366FEA88}">
      <dgm:prSet/>
      <dgm:spPr/>
      <dgm:t>
        <a:bodyPr/>
        <a:lstStyle/>
        <a:p>
          <a:pPr>
            <a:lnSpc>
              <a:spcPct val="100000"/>
            </a:lnSpc>
          </a:pPr>
          <a:endParaRPr lang="en-US" b="1" dirty="0"/>
        </a:p>
      </dgm:t>
    </dgm:pt>
    <dgm:pt modelId="{1CC099DC-E528-45D8-94EA-F39C29E23B9E}" type="parTrans" cxnId="{AEB49491-A43F-4D64-B0C0-32AB0AD61AE7}">
      <dgm:prSet/>
      <dgm:spPr/>
      <dgm:t>
        <a:bodyPr/>
        <a:lstStyle/>
        <a:p>
          <a:endParaRPr lang="en-US" b="1"/>
        </a:p>
      </dgm:t>
    </dgm:pt>
    <dgm:pt modelId="{93F7F76B-9076-48CC-89A0-CA9E5DA88831}" type="sibTrans" cxnId="{AEB49491-A43F-4D64-B0C0-32AB0AD61AE7}">
      <dgm:prSet/>
      <dgm:spPr/>
      <dgm:t>
        <a:bodyPr/>
        <a:lstStyle/>
        <a:p>
          <a:endParaRPr lang="en-US" b="1"/>
        </a:p>
      </dgm:t>
    </dgm:pt>
    <dgm:pt modelId="{B532CFB8-4ECC-4EE0-BFAC-3648187D0E82}">
      <dgm:prSet/>
      <dgm:spPr/>
      <dgm:t>
        <a:bodyPr/>
        <a:lstStyle/>
        <a:p>
          <a:pPr>
            <a:lnSpc>
              <a:spcPct val="100000"/>
            </a:lnSpc>
          </a:pPr>
          <a:endParaRPr lang="en-US" b="1" dirty="0"/>
        </a:p>
      </dgm:t>
    </dgm:pt>
    <dgm:pt modelId="{24C22AA6-82A2-468E-82ED-A2117F57C0DE}" type="parTrans" cxnId="{8380B48E-3711-4DA5-A3BB-A786E02BE08F}">
      <dgm:prSet/>
      <dgm:spPr/>
      <dgm:t>
        <a:bodyPr/>
        <a:lstStyle/>
        <a:p>
          <a:endParaRPr lang="en-US" b="1"/>
        </a:p>
      </dgm:t>
    </dgm:pt>
    <dgm:pt modelId="{60E7D133-3623-4664-9331-77D35737EE87}" type="sibTrans" cxnId="{8380B48E-3711-4DA5-A3BB-A786E02BE08F}">
      <dgm:prSet/>
      <dgm:spPr/>
      <dgm:t>
        <a:bodyPr/>
        <a:lstStyle/>
        <a:p>
          <a:endParaRPr lang="en-US" b="1"/>
        </a:p>
      </dgm:t>
    </dgm:pt>
    <dgm:pt modelId="{BA9D9255-5384-49A4-9969-2631BB2CBFD5}">
      <dgm:prSet/>
      <dgm:spPr/>
      <dgm:t>
        <a:bodyPr/>
        <a:lstStyle/>
        <a:p>
          <a:pPr>
            <a:lnSpc>
              <a:spcPct val="100000"/>
            </a:lnSpc>
          </a:pPr>
          <a:endParaRPr lang="en-US" b="1" dirty="0"/>
        </a:p>
      </dgm:t>
    </dgm:pt>
    <dgm:pt modelId="{3F5DAADF-7C20-4F12-85F2-FD9205905C50}" type="parTrans" cxnId="{C21C2B58-8142-456E-9ADD-0976032AC770}">
      <dgm:prSet/>
      <dgm:spPr/>
      <dgm:t>
        <a:bodyPr/>
        <a:lstStyle/>
        <a:p>
          <a:endParaRPr lang="en-US" b="1"/>
        </a:p>
      </dgm:t>
    </dgm:pt>
    <dgm:pt modelId="{4A37BAB2-84BF-4A0F-8AED-1BD83CE2B95B}" type="sibTrans" cxnId="{C21C2B58-8142-456E-9ADD-0976032AC770}">
      <dgm:prSet/>
      <dgm:spPr/>
      <dgm:t>
        <a:bodyPr/>
        <a:lstStyle/>
        <a:p>
          <a:endParaRPr lang="en-US" b="1"/>
        </a:p>
      </dgm:t>
    </dgm:pt>
    <dgm:pt modelId="{D32AA8F0-EE5D-41F0-A87A-DE5CFA0A29F4}" type="pres">
      <dgm:prSet presAssocID="{56C5DB33-E9BD-41C2-9E5C-F36B645B6488}" presName="root" presStyleCnt="0">
        <dgm:presLayoutVars>
          <dgm:dir/>
          <dgm:resizeHandles val="exact"/>
        </dgm:presLayoutVars>
      </dgm:prSet>
      <dgm:spPr/>
    </dgm:pt>
    <dgm:pt modelId="{26FD5672-E21E-4A26-BF5C-A5E2E5B918D5}" type="pres">
      <dgm:prSet presAssocID="{1051ADE8-2FA1-4212-9CCF-5F7270B4A121}" presName="compNode" presStyleCnt="0"/>
      <dgm:spPr/>
    </dgm:pt>
    <dgm:pt modelId="{446C2370-B2E8-4D8E-A01B-B725C5373924}" type="pres">
      <dgm:prSet presAssocID="{1051ADE8-2FA1-4212-9CCF-5F7270B4A121}" presName="iconRect" presStyleLbl="node1" presStyleIdx="0" presStyleCnt="4" custScaleX="93235" custScaleY="78491" custLinFactX="-5047" custLinFactNeighborX="-100000" custLinFactNeighborY="4156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pt>
    <dgm:pt modelId="{2ED87EEC-22BC-45AB-AA32-CFF1F3296F3B}" type="pres">
      <dgm:prSet presAssocID="{1051ADE8-2FA1-4212-9CCF-5F7270B4A121}" presName="spaceRect" presStyleCnt="0"/>
      <dgm:spPr/>
    </dgm:pt>
    <dgm:pt modelId="{35F17CA0-82A8-4279-8FF7-EB2B4031D9D7}" type="pres">
      <dgm:prSet presAssocID="{1051ADE8-2FA1-4212-9CCF-5F7270B4A121}" presName="textRect" presStyleLbl="revTx" presStyleIdx="0" presStyleCnt="4">
        <dgm:presLayoutVars>
          <dgm:chMax val="1"/>
          <dgm:chPref val="1"/>
        </dgm:presLayoutVars>
      </dgm:prSet>
      <dgm:spPr/>
    </dgm:pt>
    <dgm:pt modelId="{836E1DDE-2278-4A31-825B-358D80DA3995}" type="pres">
      <dgm:prSet presAssocID="{83C200A5-D08B-455F-B385-CEEA8E17F878}" presName="sibTrans" presStyleCnt="0"/>
      <dgm:spPr/>
    </dgm:pt>
    <dgm:pt modelId="{95107526-C7C6-4B2B-82EF-CE037F97D30C}" type="pres">
      <dgm:prSet presAssocID="{BA9D9255-5384-49A4-9969-2631BB2CBFD5}" presName="compNode" presStyleCnt="0"/>
      <dgm:spPr/>
    </dgm:pt>
    <dgm:pt modelId="{2D58B7A3-D761-466B-A330-7C4E7B548CB3}" type="pres">
      <dgm:prSet presAssocID="{BA9D9255-5384-49A4-9969-2631BB2CBFD5}" presName="iconRect" presStyleLbl="node1" presStyleIdx="1" presStyleCnt="4" custScaleX="69792" custScaleY="80074" custLinFactX="-160940" custLinFactY="19388" custLinFactNeighborX="-200000"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pt>
    <dgm:pt modelId="{DEA7DDC2-0FE4-4488-941E-0CF807873A0E}" type="pres">
      <dgm:prSet presAssocID="{BA9D9255-5384-49A4-9969-2631BB2CBFD5}" presName="spaceRect" presStyleCnt="0"/>
      <dgm:spPr/>
    </dgm:pt>
    <dgm:pt modelId="{CD030680-1EDF-471B-8862-025A33B6BD42}" type="pres">
      <dgm:prSet presAssocID="{BA9D9255-5384-49A4-9969-2631BB2CBFD5}" presName="textRect" presStyleLbl="revTx" presStyleIdx="1" presStyleCnt="4">
        <dgm:presLayoutVars>
          <dgm:chMax val="1"/>
          <dgm:chPref val="1"/>
        </dgm:presLayoutVars>
      </dgm:prSet>
      <dgm:spPr/>
    </dgm:pt>
    <dgm:pt modelId="{3FDF7779-E2F4-4EF5-BE36-3AC16842C562}" type="pres">
      <dgm:prSet presAssocID="{4A37BAB2-84BF-4A0F-8AED-1BD83CE2B95B}" presName="sibTrans" presStyleCnt="0"/>
      <dgm:spPr/>
    </dgm:pt>
    <dgm:pt modelId="{FA53DD0C-D4DF-4838-A89D-39A6425D5BE1}" type="pres">
      <dgm:prSet presAssocID="{9666E991-5D21-461C-AAB7-B8D4366FEA88}" presName="compNode" presStyleCnt="0"/>
      <dgm:spPr/>
    </dgm:pt>
    <dgm:pt modelId="{34AC0C46-5539-4AC6-80B5-B9EF55D76F1E}" type="pres">
      <dgm:prSet presAssocID="{9666E991-5D21-461C-AAB7-B8D4366FEA88}" presName="iconRect" presStyleLbl="node1" presStyleIdx="2" presStyleCnt="4" custScaleX="78185" custScaleY="78185" custLinFactX="-300000" custLinFactNeighborX="-315791" custLinFactNeighborY="-8791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pt>
    <dgm:pt modelId="{4EEA4C4A-3882-4D82-9CD4-7D0AE9260390}" type="pres">
      <dgm:prSet presAssocID="{9666E991-5D21-461C-AAB7-B8D4366FEA88}" presName="spaceRect" presStyleCnt="0"/>
      <dgm:spPr/>
    </dgm:pt>
    <dgm:pt modelId="{D8ED3AEB-451F-4373-9150-1513D2101EEB}" type="pres">
      <dgm:prSet presAssocID="{9666E991-5D21-461C-AAB7-B8D4366FEA88}" presName="textRect" presStyleLbl="revTx" presStyleIdx="2" presStyleCnt="4">
        <dgm:presLayoutVars>
          <dgm:chMax val="1"/>
          <dgm:chPref val="1"/>
        </dgm:presLayoutVars>
      </dgm:prSet>
      <dgm:spPr/>
    </dgm:pt>
    <dgm:pt modelId="{B4E2DA76-9953-49AD-8319-40A60327127D}" type="pres">
      <dgm:prSet presAssocID="{93F7F76B-9076-48CC-89A0-CA9E5DA88831}" presName="sibTrans" presStyleCnt="0"/>
      <dgm:spPr/>
    </dgm:pt>
    <dgm:pt modelId="{47022A67-A384-4F0A-9E7A-AC1F0913D290}" type="pres">
      <dgm:prSet presAssocID="{B532CFB8-4ECC-4EE0-BFAC-3648187D0E82}" presName="compNode" presStyleCnt="0"/>
      <dgm:spPr/>
    </dgm:pt>
    <dgm:pt modelId="{86735CA3-D42D-4724-B8CA-AEFC6AB40671}" type="pres">
      <dgm:prSet presAssocID="{B532CFB8-4ECC-4EE0-BFAC-3648187D0E82}" presName="iconRect" presStyleLbl="node1" presStyleIdx="3" presStyleCnt="4" custScaleX="67141" custScaleY="67091" custLinFactX="-400000" custLinFactY="100000" custLinFactNeighborX="-475111" custLinFactNeighborY="115972"/>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pt>
    <dgm:pt modelId="{FC8D2BE6-8449-4D96-B233-95DF48D4EA99}" type="pres">
      <dgm:prSet presAssocID="{B532CFB8-4ECC-4EE0-BFAC-3648187D0E82}" presName="spaceRect" presStyleCnt="0"/>
      <dgm:spPr/>
    </dgm:pt>
    <dgm:pt modelId="{91AED250-0388-4292-B084-EC7F6833B914}" type="pres">
      <dgm:prSet presAssocID="{B532CFB8-4ECC-4EE0-BFAC-3648187D0E82}" presName="textRect" presStyleLbl="revTx" presStyleIdx="3" presStyleCnt="4">
        <dgm:presLayoutVars>
          <dgm:chMax val="1"/>
          <dgm:chPref val="1"/>
        </dgm:presLayoutVars>
      </dgm:prSet>
      <dgm:spPr/>
    </dgm:pt>
  </dgm:ptLst>
  <dgm:cxnLst>
    <dgm:cxn modelId="{FAF6C872-32D7-40B8-AB1E-27D2113F9B09}" type="presOf" srcId="{9666E991-5D21-461C-AAB7-B8D4366FEA88}" destId="{D8ED3AEB-451F-4373-9150-1513D2101EEB}" srcOrd="0" destOrd="0" presId="urn:microsoft.com/office/officeart/2018/2/layout/IconLabelList"/>
    <dgm:cxn modelId="{C21C2B58-8142-456E-9ADD-0976032AC770}" srcId="{56C5DB33-E9BD-41C2-9E5C-F36B645B6488}" destId="{BA9D9255-5384-49A4-9969-2631BB2CBFD5}" srcOrd="1" destOrd="0" parTransId="{3F5DAADF-7C20-4F12-85F2-FD9205905C50}" sibTransId="{4A37BAB2-84BF-4A0F-8AED-1BD83CE2B95B}"/>
    <dgm:cxn modelId="{ED8BC879-98EA-49AF-88EB-DA2332269706}" type="presOf" srcId="{B532CFB8-4ECC-4EE0-BFAC-3648187D0E82}" destId="{91AED250-0388-4292-B084-EC7F6833B914}" srcOrd="0" destOrd="0" presId="urn:microsoft.com/office/officeart/2018/2/layout/IconLabelList"/>
    <dgm:cxn modelId="{8380B48E-3711-4DA5-A3BB-A786E02BE08F}" srcId="{56C5DB33-E9BD-41C2-9E5C-F36B645B6488}" destId="{B532CFB8-4ECC-4EE0-BFAC-3648187D0E82}" srcOrd="3" destOrd="0" parTransId="{24C22AA6-82A2-468E-82ED-A2117F57C0DE}" sibTransId="{60E7D133-3623-4664-9331-77D35737EE87}"/>
    <dgm:cxn modelId="{AEB49491-A43F-4D64-B0C0-32AB0AD61AE7}" srcId="{56C5DB33-E9BD-41C2-9E5C-F36B645B6488}" destId="{9666E991-5D21-461C-AAB7-B8D4366FEA88}" srcOrd="2" destOrd="0" parTransId="{1CC099DC-E528-45D8-94EA-F39C29E23B9E}" sibTransId="{93F7F76B-9076-48CC-89A0-CA9E5DA88831}"/>
    <dgm:cxn modelId="{4EC74AAE-1C23-45C5-863D-76D6011C172E}" type="presOf" srcId="{56C5DB33-E9BD-41C2-9E5C-F36B645B6488}" destId="{D32AA8F0-EE5D-41F0-A87A-DE5CFA0A29F4}" srcOrd="0" destOrd="0" presId="urn:microsoft.com/office/officeart/2018/2/layout/IconLabelList"/>
    <dgm:cxn modelId="{422498CD-64F7-4830-B4DD-59F09A835869}" type="presOf" srcId="{BA9D9255-5384-49A4-9969-2631BB2CBFD5}" destId="{CD030680-1EDF-471B-8862-025A33B6BD42}" srcOrd="0" destOrd="0" presId="urn:microsoft.com/office/officeart/2018/2/layout/IconLabelList"/>
    <dgm:cxn modelId="{EEF6F2DD-BC7F-489E-84EF-1117AE6EF419}" type="presOf" srcId="{1051ADE8-2FA1-4212-9CCF-5F7270B4A121}" destId="{35F17CA0-82A8-4279-8FF7-EB2B4031D9D7}" srcOrd="0" destOrd="0" presId="urn:microsoft.com/office/officeart/2018/2/layout/IconLabelList"/>
    <dgm:cxn modelId="{8512CFDF-38E4-495A-AB18-E872734E1DA1}" srcId="{56C5DB33-E9BD-41C2-9E5C-F36B645B6488}" destId="{1051ADE8-2FA1-4212-9CCF-5F7270B4A121}" srcOrd="0" destOrd="0" parTransId="{EBDBCD38-411E-4956-8DB7-D81F29F51289}" sibTransId="{83C200A5-D08B-455F-B385-CEEA8E17F878}"/>
    <dgm:cxn modelId="{135D554C-09D4-4257-B628-F424D198FADA}" type="presParOf" srcId="{D32AA8F0-EE5D-41F0-A87A-DE5CFA0A29F4}" destId="{26FD5672-E21E-4A26-BF5C-A5E2E5B918D5}" srcOrd="0" destOrd="0" presId="urn:microsoft.com/office/officeart/2018/2/layout/IconLabelList"/>
    <dgm:cxn modelId="{97E1C6E0-45EF-4736-8AAC-6EAB2D87B3FA}" type="presParOf" srcId="{26FD5672-E21E-4A26-BF5C-A5E2E5B918D5}" destId="{446C2370-B2E8-4D8E-A01B-B725C5373924}" srcOrd="0" destOrd="0" presId="urn:microsoft.com/office/officeart/2018/2/layout/IconLabelList"/>
    <dgm:cxn modelId="{0455556B-17BD-46C4-8F64-D87A917E46D4}" type="presParOf" srcId="{26FD5672-E21E-4A26-BF5C-A5E2E5B918D5}" destId="{2ED87EEC-22BC-45AB-AA32-CFF1F3296F3B}" srcOrd="1" destOrd="0" presId="urn:microsoft.com/office/officeart/2018/2/layout/IconLabelList"/>
    <dgm:cxn modelId="{E2780D90-4D1A-4496-A716-29848981AB7D}" type="presParOf" srcId="{26FD5672-E21E-4A26-BF5C-A5E2E5B918D5}" destId="{35F17CA0-82A8-4279-8FF7-EB2B4031D9D7}" srcOrd="2" destOrd="0" presId="urn:microsoft.com/office/officeart/2018/2/layout/IconLabelList"/>
    <dgm:cxn modelId="{F74900DB-FF7A-4A1A-B4AC-555B4BF39070}" type="presParOf" srcId="{D32AA8F0-EE5D-41F0-A87A-DE5CFA0A29F4}" destId="{836E1DDE-2278-4A31-825B-358D80DA3995}" srcOrd="1" destOrd="0" presId="urn:microsoft.com/office/officeart/2018/2/layout/IconLabelList"/>
    <dgm:cxn modelId="{F450E7EF-AA84-408F-ACB5-E3585C8F766D}" type="presParOf" srcId="{D32AA8F0-EE5D-41F0-A87A-DE5CFA0A29F4}" destId="{95107526-C7C6-4B2B-82EF-CE037F97D30C}" srcOrd="2" destOrd="0" presId="urn:microsoft.com/office/officeart/2018/2/layout/IconLabelList"/>
    <dgm:cxn modelId="{C12ECC81-5AE3-486C-AB81-CAB5C2268DA3}" type="presParOf" srcId="{95107526-C7C6-4B2B-82EF-CE037F97D30C}" destId="{2D58B7A3-D761-466B-A330-7C4E7B548CB3}" srcOrd="0" destOrd="0" presId="urn:microsoft.com/office/officeart/2018/2/layout/IconLabelList"/>
    <dgm:cxn modelId="{F5B019FC-151B-49C1-95D2-23D49545619E}" type="presParOf" srcId="{95107526-C7C6-4B2B-82EF-CE037F97D30C}" destId="{DEA7DDC2-0FE4-4488-941E-0CF807873A0E}" srcOrd="1" destOrd="0" presId="urn:microsoft.com/office/officeart/2018/2/layout/IconLabelList"/>
    <dgm:cxn modelId="{101F3500-224F-4FCC-AF68-65F785E3D3E1}" type="presParOf" srcId="{95107526-C7C6-4B2B-82EF-CE037F97D30C}" destId="{CD030680-1EDF-471B-8862-025A33B6BD42}" srcOrd="2" destOrd="0" presId="urn:microsoft.com/office/officeart/2018/2/layout/IconLabelList"/>
    <dgm:cxn modelId="{EBE545F5-CA54-495A-BEA8-806674FF0231}" type="presParOf" srcId="{D32AA8F0-EE5D-41F0-A87A-DE5CFA0A29F4}" destId="{3FDF7779-E2F4-4EF5-BE36-3AC16842C562}" srcOrd="3" destOrd="0" presId="urn:microsoft.com/office/officeart/2018/2/layout/IconLabelList"/>
    <dgm:cxn modelId="{981D1EC9-DA14-473A-901D-26332BB26796}" type="presParOf" srcId="{D32AA8F0-EE5D-41F0-A87A-DE5CFA0A29F4}" destId="{FA53DD0C-D4DF-4838-A89D-39A6425D5BE1}" srcOrd="4" destOrd="0" presId="urn:microsoft.com/office/officeart/2018/2/layout/IconLabelList"/>
    <dgm:cxn modelId="{770084E5-343C-4180-981D-5307B193CB44}" type="presParOf" srcId="{FA53DD0C-D4DF-4838-A89D-39A6425D5BE1}" destId="{34AC0C46-5539-4AC6-80B5-B9EF55D76F1E}" srcOrd="0" destOrd="0" presId="urn:microsoft.com/office/officeart/2018/2/layout/IconLabelList"/>
    <dgm:cxn modelId="{393866F8-5BD4-475D-8FE9-8AD28E77E9F9}" type="presParOf" srcId="{FA53DD0C-D4DF-4838-A89D-39A6425D5BE1}" destId="{4EEA4C4A-3882-4D82-9CD4-7D0AE9260390}" srcOrd="1" destOrd="0" presId="urn:microsoft.com/office/officeart/2018/2/layout/IconLabelList"/>
    <dgm:cxn modelId="{20492C01-04D8-426B-A1F7-6F985D209C3A}" type="presParOf" srcId="{FA53DD0C-D4DF-4838-A89D-39A6425D5BE1}" destId="{D8ED3AEB-451F-4373-9150-1513D2101EEB}" srcOrd="2" destOrd="0" presId="urn:microsoft.com/office/officeart/2018/2/layout/IconLabelList"/>
    <dgm:cxn modelId="{5133101A-527F-4F72-8620-9B9033F2421F}" type="presParOf" srcId="{D32AA8F0-EE5D-41F0-A87A-DE5CFA0A29F4}" destId="{B4E2DA76-9953-49AD-8319-40A60327127D}" srcOrd="5" destOrd="0" presId="urn:microsoft.com/office/officeart/2018/2/layout/IconLabelList"/>
    <dgm:cxn modelId="{F4A8E496-B397-47CC-8581-BD32151DF3A2}" type="presParOf" srcId="{D32AA8F0-EE5D-41F0-A87A-DE5CFA0A29F4}" destId="{47022A67-A384-4F0A-9E7A-AC1F0913D290}" srcOrd="6" destOrd="0" presId="urn:microsoft.com/office/officeart/2018/2/layout/IconLabelList"/>
    <dgm:cxn modelId="{382CBAB8-DEA2-433B-9BDF-32D74E882651}" type="presParOf" srcId="{47022A67-A384-4F0A-9E7A-AC1F0913D290}" destId="{86735CA3-D42D-4724-B8CA-AEFC6AB40671}" srcOrd="0" destOrd="0" presId="urn:microsoft.com/office/officeart/2018/2/layout/IconLabelList"/>
    <dgm:cxn modelId="{10E20C80-0CD4-46C5-855F-5859B18B7907}" type="presParOf" srcId="{47022A67-A384-4F0A-9E7A-AC1F0913D290}" destId="{FC8D2BE6-8449-4D96-B233-95DF48D4EA99}" srcOrd="1" destOrd="0" presId="urn:microsoft.com/office/officeart/2018/2/layout/IconLabelList"/>
    <dgm:cxn modelId="{575DED89-F09A-4ECB-B59D-F4B1F4FF87C8}" type="presParOf" srcId="{47022A67-A384-4F0A-9E7A-AC1F0913D290}" destId="{91AED250-0388-4292-B084-EC7F6833B91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C707D20-BDCD-47E2-B275-1F078296F47A}" type="doc">
      <dgm:prSet loTypeId="urn:microsoft.com/office/officeart/2005/8/layout/hList6" loCatId="list" qsTypeId="urn:microsoft.com/office/officeart/2005/8/quickstyle/3d1#1" qsCatId="3D" csTypeId="urn:microsoft.com/office/officeart/2005/8/colors/accent1_4#1" csCatId="accent1" phldr="1"/>
      <dgm:spPr/>
      <dgm:t>
        <a:bodyPr/>
        <a:lstStyle/>
        <a:p>
          <a:endParaRPr lang="en-US"/>
        </a:p>
      </dgm:t>
    </dgm:pt>
    <dgm:pt modelId="{0C167E76-C47F-40B9-AF87-CB57491E3E32}">
      <dgm:prSet custT="1"/>
      <dgm:spPr/>
      <dgm:t>
        <a:bodyPr/>
        <a:lstStyle/>
        <a:p>
          <a:pPr marL="0" lvl="0" indent="0" algn="ctr" defTabSz="1244600">
            <a:lnSpc>
              <a:spcPct val="90000"/>
            </a:lnSpc>
            <a:spcBef>
              <a:spcPct val="0"/>
            </a:spcBef>
            <a:spcAft>
              <a:spcPct val="35000"/>
            </a:spcAft>
            <a:buNone/>
          </a:pPr>
          <a:r>
            <a:rPr lang="en-US" sz="2800" b="1" kern="1200" dirty="0">
              <a:latin typeface="Century Gothic" panose="020B0502020202020204"/>
              <a:ea typeface="+mn-ea"/>
              <a:cs typeface="+mn-cs"/>
            </a:rPr>
            <a:t>1. </a:t>
          </a:r>
        </a:p>
        <a:p>
          <a:pPr marL="0" lvl="0" indent="0" algn="ctr" defTabSz="1244600">
            <a:lnSpc>
              <a:spcPct val="90000"/>
            </a:lnSpc>
            <a:spcBef>
              <a:spcPct val="0"/>
            </a:spcBef>
            <a:spcAft>
              <a:spcPct val="35000"/>
            </a:spcAft>
            <a:buNone/>
          </a:pPr>
          <a:r>
            <a:rPr lang="en-US" sz="2800" b="1" kern="1200" dirty="0">
              <a:latin typeface="Century Gothic" panose="020B0502020202020204"/>
              <a:ea typeface="+mn-ea"/>
              <a:cs typeface="+mn-cs"/>
            </a:rPr>
            <a:t>ETL PROCESS1</a:t>
          </a:r>
        </a:p>
        <a:p>
          <a:pPr marL="0" lvl="0" indent="0" algn="ctr" defTabSz="1244600">
            <a:lnSpc>
              <a:spcPct val="90000"/>
            </a:lnSpc>
            <a:spcBef>
              <a:spcPct val="0"/>
            </a:spcBef>
            <a:spcAft>
              <a:spcPct val="35000"/>
            </a:spcAft>
            <a:buNone/>
          </a:pPr>
          <a:r>
            <a:rPr lang="en-US" sz="2800" b="1" kern="1200" dirty="0">
              <a:latin typeface="Century Gothic" panose="020B0502020202020204"/>
              <a:ea typeface="+mn-ea"/>
              <a:cs typeface="+mn-cs"/>
            </a:rPr>
            <a:t>SITE INFORMATION</a:t>
          </a:r>
        </a:p>
      </dgm:t>
    </dgm:pt>
    <dgm:pt modelId="{22E962B3-A02E-4BD8-89BD-396AFA884223}" type="parTrans" cxnId="{262FDDBB-4436-4283-9031-63068BDFA8CB}">
      <dgm:prSet/>
      <dgm:spPr/>
      <dgm:t>
        <a:bodyPr/>
        <a:lstStyle/>
        <a:p>
          <a:endParaRPr lang="en-US"/>
        </a:p>
      </dgm:t>
    </dgm:pt>
    <dgm:pt modelId="{AF701405-8AAC-46EC-A849-FEDE6F6DE025}" type="sibTrans" cxnId="{262FDDBB-4436-4283-9031-63068BDFA8CB}">
      <dgm:prSet/>
      <dgm:spPr/>
      <dgm:t>
        <a:bodyPr/>
        <a:lstStyle/>
        <a:p>
          <a:endParaRPr lang="en-US"/>
        </a:p>
      </dgm:t>
    </dgm:pt>
    <dgm:pt modelId="{3F23A62D-CD10-4D79-9FEC-AA7BC391B682}">
      <dgm:prSet custT="1"/>
      <dgm:spPr/>
      <dgm:t>
        <a:bodyPr/>
        <a:lstStyle/>
        <a:p>
          <a:r>
            <a:rPr lang="en-US" sz="2800" b="1" kern="1200" dirty="0">
              <a:latin typeface="Century Gothic" panose="020B0502020202020204"/>
              <a:ea typeface="+mn-ea"/>
              <a:cs typeface="+mn-cs"/>
            </a:rPr>
            <a:t>2</a:t>
          </a:r>
          <a:r>
            <a:rPr lang="en-US" sz="2800" b="1" kern="1200" dirty="0"/>
            <a:t>. </a:t>
          </a:r>
        </a:p>
        <a:p>
          <a:r>
            <a:rPr lang="en-US" sz="2800" b="1" kern="1200" dirty="0"/>
            <a:t>ETL PROCESS 2</a:t>
          </a:r>
        </a:p>
        <a:p>
          <a:r>
            <a:rPr lang="en-US" sz="2800" b="1" kern="1200" dirty="0"/>
            <a:t>WEATHER DATA</a:t>
          </a:r>
        </a:p>
      </dgm:t>
    </dgm:pt>
    <dgm:pt modelId="{B33C99CA-A1B2-45CA-BF29-F6A8E7D8120E}" type="parTrans" cxnId="{3323035F-5E57-48A5-83E8-B23A00368883}">
      <dgm:prSet/>
      <dgm:spPr/>
      <dgm:t>
        <a:bodyPr/>
        <a:lstStyle/>
        <a:p>
          <a:endParaRPr lang="en-US"/>
        </a:p>
      </dgm:t>
    </dgm:pt>
    <dgm:pt modelId="{AD876D48-9789-40A6-80DE-3C656C9EDA37}" type="sibTrans" cxnId="{3323035F-5E57-48A5-83E8-B23A00368883}">
      <dgm:prSet/>
      <dgm:spPr/>
      <dgm:t>
        <a:bodyPr/>
        <a:lstStyle/>
        <a:p>
          <a:endParaRPr lang="en-US"/>
        </a:p>
      </dgm:t>
    </dgm:pt>
    <dgm:pt modelId="{FF195F71-F325-4624-A19E-58EEA526D2BF}">
      <dgm:prSet custT="1"/>
      <dgm:spPr/>
      <dgm:t>
        <a:bodyPr/>
        <a:lstStyle/>
        <a:p>
          <a:pPr marL="0" lvl="0" indent="0" algn="ctr" defTabSz="1244600">
            <a:lnSpc>
              <a:spcPct val="90000"/>
            </a:lnSpc>
            <a:spcBef>
              <a:spcPct val="0"/>
            </a:spcBef>
            <a:spcAft>
              <a:spcPct val="35000"/>
            </a:spcAft>
            <a:buNone/>
          </a:pPr>
          <a:r>
            <a:rPr lang="en-US" sz="2800" b="1" kern="1200" dirty="0">
              <a:latin typeface="Century Gothic" panose="020B0502020202020204"/>
              <a:ea typeface="+mn-ea"/>
              <a:cs typeface="+mn-cs"/>
            </a:rPr>
            <a:t>3. </a:t>
          </a:r>
        </a:p>
        <a:p>
          <a:pPr marL="0" lvl="0" indent="0" algn="ctr" defTabSz="1244600">
            <a:lnSpc>
              <a:spcPct val="90000"/>
            </a:lnSpc>
            <a:spcBef>
              <a:spcPct val="0"/>
            </a:spcBef>
            <a:spcAft>
              <a:spcPct val="35000"/>
            </a:spcAft>
            <a:buNone/>
          </a:pPr>
          <a:r>
            <a:rPr lang="en-US" sz="2800" b="1" kern="1200" dirty="0">
              <a:latin typeface="Century Gothic" panose="020B0502020202020204"/>
              <a:ea typeface="+mn-ea"/>
              <a:cs typeface="+mn-cs"/>
            </a:rPr>
            <a:t>SQL CROSS JOIN OPERATION</a:t>
          </a:r>
        </a:p>
      </dgm:t>
    </dgm:pt>
    <dgm:pt modelId="{8F261DBD-1BDC-4423-8803-DF49E24B7E96}" type="parTrans" cxnId="{DA2BF975-6792-48B6-94C7-18441B3DA35B}">
      <dgm:prSet/>
      <dgm:spPr/>
      <dgm:t>
        <a:bodyPr/>
        <a:lstStyle/>
        <a:p>
          <a:endParaRPr lang="en-US"/>
        </a:p>
      </dgm:t>
    </dgm:pt>
    <dgm:pt modelId="{58143BC9-A232-43B1-9892-F2D4E7F266A7}" type="sibTrans" cxnId="{DA2BF975-6792-48B6-94C7-18441B3DA35B}">
      <dgm:prSet/>
      <dgm:spPr/>
      <dgm:t>
        <a:bodyPr/>
        <a:lstStyle/>
        <a:p>
          <a:endParaRPr lang="en-US"/>
        </a:p>
      </dgm:t>
    </dgm:pt>
    <dgm:pt modelId="{68CF395B-1BF7-4EA3-A051-BF7818CA0355}" type="pres">
      <dgm:prSet presAssocID="{AC707D20-BDCD-47E2-B275-1F078296F47A}" presName="Name0" presStyleCnt="0">
        <dgm:presLayoutVars>
          <dgm:dir/>
          <dgm:resizeHandles val="exact"/>
        </dgm:presLayoutVars>
      </dgm:prSet>
      <dgm:spPr/>
    </dgm:pt>
    <dgm:pt modelId="{C55869E0-340A-42DD-A69A-32281D9BE84F}" type="pres">
      <dgm:prSet presAssocID="{0C167E76-C47F-40B9-AF87-CB57491E3E32}" presName="node" presStyleLbl="node1" presStyleIdx="0" presStyleCnt="3" custLinFactNeighborX="-84746" custLinFactNeighborY="6829">
        <dgm:presLayoutVars>
          <dgm:bulletEnabled val="1"/>
        </dgm:presLayoutVars>
      </dgm:prSet>
      <dgm:spPr/>
    </dgm:pt>
    <dgm:pt modelId="{6BD03D49-92A0-44C4-A2D9-DD8393FB487C}" type="pres">
      <dgm:prSet presAssocID="{AF701405-8AAC-46EC-A849-FEDE6F6DE025}" presName="sibTrans" presStyleCnt="0"/>
      <dgm:spPr/>
    </dgm:pt>
    <dgm:pt modelId="{FED6836C-DD0D-4E85-B599-19155C2F2DE5}" type="pres">
      <dgm:prSet presAssocID="{3F23A62D-CD10-4D79-9FEC-AA7BC391B682}" presName="node" presStyleLbl="node1" presStyleIdx="1" presStyleCnt="3">
        <dgm:presLayoutVars>
          <dgm:bulletEnabled val="1"/>
        </dgm:presLayoutVars>
      </dgm:prSet>
      <dgm:spPr/>
    </dgm:pt>
    <dgm:pt modelId="{0B9EA2ED-E731-409D-A427-43C8D87A5DB5}" type="pres">
      <dgm:prSet presAssocID="{AD876D48-9789-40A6-80DE-3C656C9EDA37}" presName="sibTrans" presStyleCnt="0"/>
      <dgm:spPr/>
    </dgm:pt>
    <dgm:pt modelId="{583FB9C0-CD69-48F9-92F4-B8813FEC2CBD}" type="pres">
      <dgm:prSet presAssocID="{FF195F71-F325-4624-A19E-58EEA526D2BF}" presName="node" presStyleLbl="node1" presStyleIdx="2" presStyleCnt="3">
        <dgm:presLayoutVars>
          <dgm:bulletEnabled val="1"/>
        </dgm:presLayoutVars>
      </dgm:prSet>
      <dgm:spPr/>
    </dgm:pt>
  </dgm:ptLst>
  <dgm:cxnLst>
    <dgm:cxn modelId="{3323035F-5E57-48A5-83E8-B23A00368883}" srcId="{AC707D20-BDCD-47E2-B275-1F078296F47A}" destId="{3F23A62D-CD10-4D79-9FEC-AA7BC391B682}" srcOrd="1" destOrd="0" parTransId="{B33C99CA-A1B2-45CA-BF29-F6A8E7D8120E}" sibTransId="{AD876D48-9789-40A6-80DE-3C656C9EDA37}"/>
    <dgm:cxn modelId="{D2ACD34B-0BCB-4903-AAC9-04AFB6A33A99}" type="presOf" srcId="{0C167E76-C47F-40B9-AF87-CB57491E3E32}" destId="{C55869E0-340A-42DD-A69A-32281D9BE84F}" srcOrd="0" destOrd="0" presId="urn:microsoft.com/office/officeart/2005/8/layout/hList6"/>
    <dgm:cxn modelId="{DA2BF975-6792-48B6-94C7-18441B3DA35B}" srcId="{AC707D20-BDCD-47E2-B275-1F078296F47A}" destId="{FF195F71-F325-4624-A19E-58EEA526D2BF}" srcOrd="2" destOrd="0" parTransId="{8F261DBD-1BDC-4423-8803-DF49E24B7E96}" sibTransId="{58143BC9-A232-43B1-9892-F2D4E7F266A7}"/>
    <dgm:cxn modelId="{C2E4B292-23E2-41FC-9C00-2879DAE1B8EB}" type="presOf" srcId="{AC707D20-BDCD-47E2-B275-1F078296F47A}" destId="{68CF395B-1BF7-4EA3-A051-BF7818CA0355}" srcOrd="0" destOrd="0" presId="urn:microsoft.com/office/officeart/2005/8/layout/hList6"/>
    <dgm:cxn modelId="{FCE436AD-B918-43E8-906B-CC51E971AD4F}" type="presOf" srcId="{FF195F71-F325-4624-A19E-58EEA526D2BF}" destId="{583FB9C0-CD69-48F9-92F4-B8813FEC2CBD}" srcOrd="0" destOrd="0" presId="urn:microsoft.com/office/officeart/2005/8/layout/hList6"/>
    <dgm:cxn modelId="{262FDDBB-4436-4283-9031-63068BDFA8CB}" srcId="{AC707D20-BDCD-47E2-B275-1F078296F47A}" destId="{0C167E76-C47F-40B9-AF87-CB57491E3E32}" srcOrd="0" destOrd="0" parTransId="{22E962B3-A02E-4BD8-89BD-396AFA884223}" sibTransId="{AF701405-8AAC-46EC-A849-FEDE6F6DE025}"/>
    <dgm:cxn modelId="{D28C41D3-CD1B-407C-8ECD-40364EBA7FEE}" type="presOf" srcId="{3F23A62D-CD10-4D79-9FEC-AA7BC391B682}" destId="{FED6836C-DD0D-4E85-B599-19155C2F2DE5}" srcOrd="0" destOrd="0" presId="urn:microsoft.com/office/officeart/2005/8/layout/hList6"/>
    <dgm:cxn modelId="{CE066E2E-F54B-4CEA-9699-D5CFB5DBB451}" type="presParOf" srcId="{68CF395B-1BF7-4EA3-A051-BF7818CA0355}" destId="{C55869E0-340A-42DD-A69A-32281D9BE84F}" srcOrd="0" destOrd="0" presId="urn:microsoft.com/office/officeart/2005/8/layout/hList6"/>
    <dgm:cxn modelId="{C1A58B78-FFE5-4FC3-ABBC-D9F8C695777D}" type="presParOf" srcId="{68CF395B-1BF7-4EA3-A051-BF7818CA0355}" destId="{6BD03D49-92A0-44C4-A2D9-DD8393FB487C}" srcOrd="1" destOrd="0" presId="urn:microsoft.com/office/officeart/2005/8/layout/hList6"/>
    <dgm:cxn modelId="{1A9F3171-59BD-4B5E-9209-2F966F451949}" type="presParOf" srcId="{68CF395B-1BF7-4EA3-A051-BF7818CA0355}" destId="{FED6836C-DD0D-4E85-B599-19155C2F2DE5}" srcOrd="2" destOrd="0" presId="urn:microsoft.com/office/officeart/2005/8/layout/hList6"/>
    <dgm:cxn modelId="{4631E132-A193-45C9-B3E1-D4A3002E6105}" type="presParOf" srcId="{68CF395B-1BF7-4EA3-A051-BF7818CA0355}" destId="{0B9EA2ED-E731-409D-A427-43C8D87A5DB5}" srcOrd="3" destOrd="0" presId="urn:microsoft.com/office/officeart/2005/8/layout/hList6"/>
    <dgm:cxn modelId="{46684137-79A6-4E7A-B095-C34ABE3469B6}" type="presParOf" srcId="{68CF395B-1BF7-4EA3-A051-BF7818CA0355}" destId="{583FB9C0-CD69-48F9-92F4-B8813FEC2CBD}" srcOrd="4"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CE779B-4223-4880-A8CD-2FF10D9B2AB0}" type="doc">
      <dgm:prSet loTypeId="urn:microsoft.com/office/officeart/2008/layout/LinedList" loCatId="list" qsTypeId="urn:microsoft.com/office/officeart/2005/8/quickstyle/simple5" qsCatId="simple" csTypeId="urn:microsoft.com/office/officeart/2005/8/colors/colorful1" csCatId="colorful" phldr="1"/>
      <dgm:spPr/>
      <dgm:t>
        <a:bodyPr/>
        <a:lstStyle/>
        <a:p>
          <a:endParaRPr lang="en-US"/>
        </a:p>
      </dgm:t>
    </dgm:pt>
    <dgm:pt modelId="{2C78790D-EE54-4563-8BBB-FC7DB9D7ECA6}">
      <dgm:prSet/>
      <dgm:spPr/>
      <dgm:t>
        <a:bodyPr/>
        <a:lstStyle/>
        <a:p>
          <a:r>
            <a:rPr lang="en-US" dirty="0"/>
            <a:t>From statistical analysis we can see that the </a:t>
          </a:r>
          <a:r>
            <a:rPr lang="en-US" dirty="0" err="1"/>
            <a:t>wednesday</a:t>
          </a:r>
          <a:r>
            <a:rPr lang="en-US" dirty="0"/>
            <a:t> is the day having more crime in past three months.</a:t>
          </a:r>
        </a:p>
      </dgm:t>
    </dgm:pt>
    <dgm:pt modelId="{D02248A8-7D5A-438B-8A10-374E98F2190E}" type="parTrans" cxnId="{A3AF554B-E8BA-4725-91B2-0E0627D532FD}">
      <dgm:prSet/>
      <dgm:spPr/>
      <dgm:t>
        <a:bodyPr/>
        <a:lstStyle/>
        <a:p>
          <a:endParaRPr lang="en-US"/>
        </a:p>
      </dgm:t>
    </dgm:pt>
    <dgm:pt modelId="{76609097-5151-4259-85FA-C03148A2193D}" type="sibTrans" cxnId="{A3AF554B-E8BA-4725-91B2-0E0627D532FD}">
      <dgm:prSet/>
      <dgm:spPr/>
      <dgm:t>
        <a:bodyPr/>
        <a:lstStyle/>
        <a:p>
          <a:endParaRPr lang="en-US"/>
        </a:p>
      </dgm:t>
    </dgm:pt>
    <dgm:pt modelId="{28D758FF-5516-485A-9A50-8EE6F38AFEEE}">
      <dgm:prSet/>
      <dgm:spPr/>
      <dgm:t>
        <a:bodyPr/>
        <a:lstStyle/>
        <a:p>
          <a:r>
            <a:rPr lang="en-US"/>
            <a:t>Also most of the crime happened during late night around(0:00 am to 4:00 am)</a:t>
          </a:r>
        </a:p>
      </dgm:t>
    </dgm:pt>
    <dgm:pt modelId="{9DD760AD-7CE9-4E9D-99A0-D0FF61A58DDF}" type="parTrans" cxnId="{CFC85BC8-DF78-4743-A88C-AD1D7B563D59}">
      <dgm:prSet/>
      <dgm:spPr/>
      <dgm:t>
        <a:bodyPr/>
        <a:lstStyle/>
        <a:p>
          <a:endParaRPr lang="en-US"/>
        </a:p>
      </dgm:t>
    </dgm:pt>
    <dgm:pt modelId="{E2824306-08B9-4945-8FD9-E0E2BF82843A}" type="sibTrans" cxnId="{CFC85BC8-DF78-4743-A88C-AD1D7B563D59}">
      <dgm:prSet/>
      <dgm:spPr/>
      <dgm:t>
        <a:bodyPr/>
        <a:lstStyle/>
        <a:p>
          <a:endParaRPr lang="en-US"/>
        </a:p>
      </dgm:t>
    </dgm:pt>
    <dgm:pt modelId="{F37ECE7A-DF33-46DF-9FCD-43555E94A03A}">
      <dgm:prSet/>
      <dgm:spPr/>
      <dgm:t>
        <a:bodyPr/>
        <a:lstStyle/>
        <a:p>
          <a:r>
            <a:rPr lang="en-US" dirty="0"/>
            <a:t>Blue Line Pulaski has highest rate of Crime also the ATM and Restaurant count affects the number of Crimes.</a:t>
          </a:r>
        </a:p>
      </dgm:t>
    </dgm:pt>
    <dgm:pt modelId="{DF5C07B9-2399-41A2-8771-AC5BD66F02DC}" type="parTrans" cxnId="{AAD17400-C4E8-49A5-9A5B-30F93240E264}">
      <dgm:prSet/>
      <dgm:spPr/>
      <dgm:t>
        <a:bodyPr/>
        <a:lstStyle/>
        <a:p>
          <a:endParaRPr lang="en-US"/>
        </a:p>
      </dgm:t>
    </dgm:pt>
    <dgm:pt modelId="{BD006E68-8823-480B-B607-86FC9FA591CE}" type="sibTrans" cxnId="{AAD17400-C4E8-49A5-9A5B-30F93240E264}">
      <dgm:prSet/>
      <dgm:spPr/>
      <dgm:t>
        <a:bodyPr/>
        <a:lstStyle/>
        <a:p>
          <a:endParaRPr lang="en-US"/>
        </a:p>
      </dgm:t>
    </dgm:pt>
    <dgm:pt modelId="{B682A2B7-7FC8-4E16-8957-94F1C7A925E5}">
      <dgm:prSet/>
      <dgm:spPr/>
      <dgm:t>
        <a:bodyPr/>
        <a:lstStyle/>
        <a:p>
          <a:r>
            <a:rPr lang="en-US" dirty="0"/>
            <a:t>Disturbance is the type of Crime which happens the most in incident types</a:t>
          </a:r>
        </a:p>
      </dgm:t>
    </dgm:pt>
    <dgm:pt modelId="{93507D85-BE45-4D94-B975-0C428FEB71B6}" type="parTrans" cxnId="{2993F6D8-ABD3-4ED5-8064-461D37A9EC0F}">
      <dgm:prSet/>
      <dgm:spPr/>
      <dgm:t>
        <a:bodyPr/>
        <a:lstStyle/>
        <a:p>
          <a:endParaRPr lang="en-US"/>
        </a:p>
      </dgm:t>
    </dgm:pt>
    <dgm:pt modelId="{2484D1F6-49D9-4A6C-AF76-3157846C690F}" type="sibTrans" cxnId="{2993F6D8-ABD3-4ED5-8064-461D37A9EC0F}">
      <dgm:prSet/>
      <dgm:spPr/>
      <dgm:t>
        <a:bodyPr/>
        <a:lstStyle/>
        <a:p>
          <a:endParaRPr lang="en-US"/>
        </a:p>
      </dgm:t>
    </dgm:pt>
    <dgm:pt modelId="{D9B1C14F-9DBA-4F9D-86E9-87D38EC3A62D}">
      <dgm:prSet/>
      <dgm:spPr/>
      <dgm:t>
        <a:bodyPr/>
        <a:lstStyle/>
        <a:p>
          <a:r>
            <a:rPr lang="en-US"/>
            <a:t>Covid-19 stay at home might create some bias in data which could affect the accuracy of these model.</a:t>
          </a:r>
        </a:p>
      </dgm:t>
    </dgm:pt>
    <dgm:pt modelId="{EE257C9C-AAAF-4E41-BCC1-5D0E45E8964D}" type="parTrans" cxnId="{305BE316-CF21-4BFB-94CC-3F0423443A8D}">
      <dgm:prSet/>
      <dgm:spPr/>
      <dgm:t>
        <a:bodyPr/>
        <a:lstStyle/>
        <a:p>
          <a:endParaRPr lang="en-US"/>
        </a:p>
      </dgm:t>
    </dgm:pt>
    <dgm:pt modelId="{60DF20BF-83FD-4072-BDCD-625920939ECE}" type="sibTrans" cxnId="{305BE316-CF21-4BFB-94CC-3F0423443A8D}">
      <dgm:prSet/>
      <dgm:spPr/>
      <dgm:t>
        <a:bodyPr/>
        <a:lstStyle/>
        <a:p>
          <a:endParaRPr lang="en-US"/>
        </a:p>
      </dgm:t>
    </dgm:pt>
    <dgm:pt modelId="{E7D1E4FC-D555-4255-A1B3-5C9984C33D37}" type="pres">
      <dgm:prSet presAssocID="{A3CE779B-4223-4880-A8CD-2FF10D9B2AB0}" presName="vert0" presStyleCnt="0">
        <dgm:presLayoutVars>
          <dgm:dir/>
          <dgm:animOne val="branch"/>
          <dgm:animLvl val="lvl"/>
        </dgm:presLayoutVars>
      </dgm:prSet>
      <dgm:spPr/>
    </dgm:pt>
    <dgm:pt modelId="{9F59A717-F53D-425D-8661-0D65B47188DA}" type="pres">
      <dgm:prSet presAssocID="{2C78790D-EE54-4563-8BBB-FC7DB9D7ECA6}" presName="thickLine" presStyleLbl="alignNode1" presStyleIdx="0" presStyleCnt="5"/>
      <dgm:spPr/>
    </dgm:pt>
    <dgm:pt modelId="{55666D61-55F3-4A9D-810A-B1018CBE3B05}" type="pres">
      <dgm:prSet presAssocID="{2C78790D-EE54-4563-8BBB-FC7DB9D7ECA6}" presName="horz1" presStyleCnt="0"/>
      <dgm:spPr/>
    </dgm:pt>
    <dgm:pt modelId="{251692EB-EEF4-4474-8A8A-15FEE07351B4}" type="pres">
      <dgm:prSet presAssocID="{2C78790D-EE54-4563-8BBB-FC7DB9D7ECA6}" presName="tx1" presStyleLbl="revTx" presStyleIdx="0" presStyleCnt="5"/>
      <dgm:spPr/>
    </dgm:pt>
    <dgm:pt modelId="{0E920535-4C0B-4CDC-9283-61954A2AADD3}" type="pres">
      <dgm:prSet presAssocID="{2C78790D-EE54-4563-8BBB-FC7DB9D7ECA6}" presName="vert1" presStyleCnt="0"/>
      <dgm:spPr/>
    </dgm:pt>
    <dgm:pt modelId="{153854C6-65A1-4124-9497-FDEFE15B4B2D}" type="pres">
      <dgm:prSet presAssocID="{28D758FF-5516-485A-9A50-8EE6F38AFEEE}" presName="thickLine" presStyleLbl="alignNode1" presStyleIdx="1" presStyleCnt="5"/>
      <dgm:spPr/>
    </dgm:pt>
    <dgm:pt modelId="{1D541E94-81E4-467C-A4A3-BAD596AA1154}" type="pres">
      <dgm:prSet presAssocID="{28D758FF-5516-485A-9A50-8EE6F38AFEEE}" presName="horz1" presStyleCnt="0"/>
      <dgm:spPr/>
    </dgm:pt>
    <dgm:pt modelId="{EA5C5652-EEDA-4125-B126-981876949678}" type="pres">
      <dgm:prSet presAssocID="{28D758FF-5516-485A-9A50-8EE6F38AFEEE}" presName="tx1" presStyleLbl="revTx" presStyleIdx="1" presStyleCnt="5"/>
      <dgm:spPr/>
    </dgm:pt>
    <dgm:pt modelId="{AD4C3737-D4E4-4521-A69D-606695444215}" type="pres">
      <dgm:prSet presAssocID="{28D758FF-5516-485A-9A50-8EE6F38AFEEE}" presName="vert1" presStyleCnt="0"/>
      <dgm:spPr/>
    </dgm:pt>
    <dgm:pt modelId="{6825A50B-19E1-433D-90A3-DF04AAE1196C}" type="pres">
      <dgm:prSet presAssocID="{F37ECE7A-DF33-46DF-9FCD-43555E94A03A}" presName="thickLine" presStyleLbl="alignNode1" presStyleIdx="2" presStyleCnt="5"/>
      <dgm:spPr/>
    </dgm:pt>
    <dgm:pt modelId="{BA383E5C-7056-422B-AA89-2E8C2C7547BE}" type="pres">
      <dgm:prSet presAssocID="{F37ECE7A-DF33-46DF-9FCD-43555E94A03A}" presName="horz1" presStyleCnt="0"/>
      <dgm:spPr/>
    </dgm:pt>
    <dgm:pt modelId="{C48DE57B-33BB-4A33-BFD5-183DB6343109}" type="pres">
      <dgm:prSet presAssocID="{F37ECE7A-DF33-46DF-9FCD-43555E94A03A}" presName="tx1" presStyleLbl="revTx" presStyleIdx="2" presStyleCnt="5"/>
      <dgm:spPr/>
    </dgm:pt>
    <dgm:pt modelId="{A26EA904-018E-490D-A39C-56051B94A848}" type="pres">
      <dgm:prSet presAssocID="{F37ECE7A-DF33-46DF-9FCD-43555E94A03A}" presName="vert1" presStyleCnt="0"/>
      <dgm:spPr/>
    </dgm:pt>
    <dgm:pt modelId="{81A46D57-A05F-48B5-969D-5809B65766F3}" type="pres">
      <dgm:prSet presAssocID="{B682A2B7-7FC8-4E16-8957-94F1C7A925E5}" presName="thickLine" presStyleLbl="alignNode1" presStyleIdx="3" presStyleCnt="5"/>
      <dgm:spPr/>
    </dgm:pt>
    <dgm:pt modelId="{14F6719E-23D2-469A-B127-7C346E732A8C}" type="pres">
      <dgm:prSet presAssocID="{B682A2B7-7FC8-4E16-8957-94F1C7A925E5}" presName="horz1" presStyleCnt="0"/>
      <dgm:spPr/>
    </dgm:pt>
    <dgm:pt modelId="{1EE7CFD9-0490-4F3B-8609-E2EFCE909FD5}" type="pres">
      <dgm:prSet presAssocID="{B682A2B7-7FC8-4E16-8957-94F1C7A925E5}" presName="tx1" presStyleLbl="revTx" presStyleIdx="3" presStyleCnt="5"/>
      <dgm:spPr/>
    </dgm:pt>
    <dgm:pt modelId="{5DDC2B12-2D2D-434C-9DBB-AC210E49164E}" type="pres">
      <dgm:prSet presAssocID="{B682A2B7-7FC8-4E16-8957-94F1C7A925E5}" presName="vert1" presStyleCnt="0"/>
      <dgm:spPr/>
    </dgm:pt>
    <dgm:pt modelId="{116FC403-A99F-48F8-8799-FB879F05FD75}" type="pres">
      <dgm:prSet presAssocID="{D9B1C14F-9DBA-4F9D-86E9-87D38EC3A62D}" presName="thickLine" presStyleLbl="alignNode1" presStyleIdx="4" presStyleCnt="5"/>
      <dgm:spPr/>
    </dgm:pt>
    <dgm:pt modelId="{128F89B5-F176-4B70-ABA2-1AC98BDD2839}" type="pres">
      <dgm:prSet presAssocID="{D9B1C14F-9DBA-4F9D-86E9-87D38EC3A62D}" presName="horz1" presStyleCnt="0"/>
      <dgm:spPr/>
    </dgm:pt>
    <dgm:pt modelId="{2F504DEE-026E-488E-B149-24C47D171801}" type="pres">
      <dgm:prSet presAssocID="{D9B1C14F-9DBA-4F9D-86E9-87D38EC3A62D}" presName="tx1" presStyleLbl="revTx" presStyleIdx="4" presStyleCnt="5"/>
      <dgm:spPr/>
    </dgm:pt>
    <dgm:pt modelId="{91A787AE-37EB-486D-8A23-B657C2F5A590}" type="pres">
      <dgm:prSet presAssocID="{D9B1C14F-9DBA-4F9D-86E9-87D38EC3A62D}" presName="vert1" presStyleCnt="0"/>
      <dgm:spPr/>
    </dgm:pt>
  </dgm:ptLst>
  <dgm:cxnLst>
    <dgm:cxn modelId="{AAD17400-C4E8-49A5-9A5B-30F93240E264}" srcId="{A3CE779B-4223-4880-A8CD-2FF10D9B2AB0}" destId="{F37ECE7A-DF33-46DF-9FCD-43555E94A03A}" srcOrd="2" destOrd="0" parTransId="{DF5C07B9-2399-41A2-8771-AC5BD66F02DC}" sibTransId="{BD006E68-8823-480B-B607-86FC9FA591CE}"/>
    <dgm:cxn modelId="{305BE316-CF21-4BFB-94CC-3F0423443A8D}" srcId="{A3CE779B-4223-4880-A8CD-2FF10D9B2AB0}" destId="{D9B1C14F-9DBA-4F9D-86E9-87D38EC3A62D}" srcOrd="4" destOrd="0" parTransId="{EE257C9C-AAAF-4E41-BCC1-5D0E45E8964D}" sibTransId="{60DF20BF-83FD-4072-BDCD-625920939ECE}"/>
    <dgm:cxn modelId="{F907525C-CF42-4C00-8938-EEEBADD42962}" type="presOf" srcId="{F37ECE7A-DF33-46DF-9FCD-43555E94A03A}" destId="{C48DE57B-33BB-4A33-BFD5-183DB6343109}" srcOrd="0" destOrd="0" presId="urn:microsoft.com/office/officeart/2008/layout/LinedList"/>
    <dgm:cxn modelId="{A3AF554B-E8BA-4725-91B2-0E0627D532FD}" srcId="{A3CE779B-4223-4880-A8CD-2FF10D9B2AB0}" destId="{2C78790D-EE54-4563-8BBB-FC7DB9D7ECA6}" srcOrd="0" destOrd="0" parTransId="{D02248A8-7D5A-438B-8A10-374E98F2190E}" sibTransId="{76609097-5151-4259-85FA-C03148A2193D}"/>
    <dgm:cxn modelId="{E524EC55-1E1A-4FB2-9601-CF36280C22B8}" type="presOf" srcId="{2C78790D-EE54-4563-8BBB-FC7DB9D7ECA6}" destId="{251692EB-EEF4-4474-8A8A-15FEE07351B4}" srcOrd="0" destOrd="0" presId="urn:microsoft.com/office/officeart/2008/layout/LinedList"/>
    <dgm:cxn modelId="{179CF475-685B-48EC-AE88-386D6059658F}" type="presOf" srcId="{D9B1C14F-9DBA-4F9D-86E9-87D38EC3A62D}" destId="{2F504DEE-026E-488E-B149-24C47D171801}" srcOrd="0" destOrd="0" presId="urn:microsoft.com/office/officeart/2008/layout/LinedList"/>
    <dgm:cxn modelId="{BCE23BB7-BA4C-4ED1-87B0-E921EFEBDDB5}" type="presOf" srcId="{B682A2B7-7FC8-4E16-8957-94F1C7A925E5}" destId="{1EE7CFD9-0490-4F3B-8609-E2EFCE909FD5}" srcOrd="0" destOrd="0" presId="urn:microsoft.com/office/officeart/2008/layout/LinedList"/>
    <dgm:cxn modelId="{6ECFBBC4-5FA8-45D3-AC52-7B0FF5969B16}" type="presOf" srcId="{28D758FF-5516-485A-9A50-8EE6F38AFEEE}" destId="{EA5C5652-EEDA-4125-B126-981876949678}" srcOrd="0" destOrd="0" presId="urn:microsoft.com/office/officeart/2008/layout/LinedList"/>
    <dgm:cxn modelId="{CFC85BC8-DF78-4743-A88C-AD1D7B563D59}" srcId="{A3CE779B-4223-4880-A8CD-2FF10D9B2AB0}" destId="{28D758FF-5516-485A-9A50-8EE6F38AFEEE}" srcOrd="1" destOrd="0" parTransId="{9DD760AD-7CE9-4E9D-99A0-D0FF61A58DDF}" sibTransId="{E2824306-08B9-4945-8FD9-E0E2BF82843A}"/>
    <dgm:cxn modelId="{2993F6D8-ABD3-4ED5-8064-461D37A9EC0F}" srcId="{A3CE779B-4223-4880-A8CD-2FF10D9B2AB0}" destId="{B682A2B7-7FC8-4E16-8957-94F1C7A925E5}" srcOrd="3" destOrd="0" parTransId="{93507D85-BE45-4D94-B975-0C428FEB71B6}" sibTransId="{2484D1F6-49D9-4A6C-AF76-3157846C690F}"/>
    <dgm:cxn modelId="{015617ED-4A31-439E-BD3C-CFC75E78E96F}" type="presOf" srcId="{A3CE779B-4223-4880-A8CD-2FF10D9B2AB0}" destId="{E7D1E4FC-D555-4255-A1B3-5C9984C33D37}" srcOrd="0" destOrd="0" presId="urn:microsoft.com/office/officeart/2008/layout/LinedList"/>
    <dgm:cxn modelId="{9ADA3078-BDF4-412D-8A79-9911043945A5}" type="presParOf" srcId="{E7D1E4FC-D555-4255-A1B3-5C9984C33D37}" destId="{9F59A717-F53D-425D-8661-0D65B47188DA}" srcOrd="0" destOrd="0" presId="urn:microsoft.com/office/officeart/2008/layout/LinedList"/>
    <dgm:cxn modelId="{A902F983-5D2E-49DA-A5D7-F9DB95C4FC9F}" type="presParOf" srcId="{E7D1E4FC-D555-4255-A1B3-5C9984C33D37}" destId="{55666D61-55F3-4A9D-810A-B1018CBE3B05}" srcOrd="1" destOrd="0" presId="urn:microsoft.com/office/officeart/2008/layout/LinedList"/>
    <dgm:cxn modelId="{3C124567-C12F-41F0-8418-DEF6E1B5568B}" type="presParOf" srcId="{55666D61-55F3-4A9D-810A-B1018CBE3B05}" destId="{251692EB-EEF4-4474-8A8A-15FEE07351B4}" srcOrd="0" destOrd="0" presId="urn:microsoft.com/office/officeart/2008/layout/LinedList"/>
    <dgm:cxn modelId="{01C10D91-1AF0-4E5B-A069-86DB1471ACD3}" type="presParOf" srcId="{55666D61-55F3-4A9D-810A-B1018CBE3B05}" destId="{0E920535-4C0B-4CDC-9283-61954A2AADD3}" srcOrd="1" destOrd="0" presId="urn:microsoft.com/office/officeart/2008/layout/LinedList"/>
    <dgm:cxn modelId="{BF64B6B2-75FF-461A-BAC3-AFB5C8046F6C}" type="presParOf" srcId="{E7D1E4FC-D555-4255-A1B3-5C9984C33D37}" destId="{153854C6-65A1-4124-9497-FDEFE15B4B2D}" srcOrd="2" destOrd="0" presId="urn:microsoft.com/office/officeart/2008/layout/LinedList"/>
    <dgm:cxn modelId="{E166E4E1-67AD-40FD-A430-342F1B98D7C6}" type="presParOf" srcId="{E7D1E4FC-D555-4255-A1B3-5C9984C33D37}" destId="{1D541E94-81E4-467C-A4A3-BAD596AA1154}" srcOrd="3" destOrd="0" presId="urn:microsoft.com/office/officeart/2008/layout/LinedList"/>
    <dgm:cxn modelId="{F760F252-AC6E-43F3-9DD4-28A8B50F474D}" type="presParOf" srcId="{1D541E94-81E4-467C-A4A3-BAD596AA1154}" destId="{EA5C5652-EEDA-4125-B126-981876949678}" srcOrd="0" destOrd="0" presId="urn:microsoft.com/office/officeart/2008/layout/LinedList"/>
    <dgm:cxn modelId="{EE85EE74-C0D0-48BA-943A-7427F93E41A4}" type="presParOf" srcId="{1D541E94-81E4-467C-A4A3-BAD596AA1154}" destId="{AD4C3737-D4E4-4521-A69D-606695444215}" srcOrd="1" destOrd="0" presId="urn:microsoft.com/office/officeart/2008/layout/LinedList"/>
    <dgm:cxn modelId="{FB49B6B9-5EA4-4217-B9BF-1D0A699D0E2B}" type="presParOf" srcId="{E7D1E4FC-D555-4255-A1B3-5C9984C33D37}" destId="{6825A50B-19E1-433D-90A3-DF04AAE1196C}" srcOrd="4" destOrd="0" presId="urn:microsoft.com/office/officeart/2008/layout/LinedList"/>
    <dgm:cxn modelId="{32B74B8D-B95D-4C2A-A8E2-DF7BFD932DA4}" type="presParOf" srcId="{E7D1E4FC-D555-4255-A1B3-5C9984C33D37}" destId="{BA383E5C-7056-422B-AA89-2E8C2C7547BE}" srcOrd="5" destOrd="0" presId="urn:microsoft.com/office/officeart/2008/layout/LinedList"/>
    <dgm:cxn modelId="{8FB0F6CF-AF23-417C-92C4-8ECBF5AEDBCE}" type="presParOf" srcId="{BA383E5C-7056-422B-AA89-2E8C2C7547BE}" destId="{C48DE57B-33BB-4A33-BFD5-183DB6343109}" srcOrd="0" destOrd="0" presId="urn:microsoft.com/office/officeart/2008/layout/LinedList"/>
    <dgm:cxn modelId="{683D595D-0036-431C-96C5-020CADE39B56}" type="presParOf" srcId="{BA383E5C-7056-422B-AA89-2E8C2C7547BE}" destId="{A26EA904-018E-490D-A39C-56051B94A848}" srcOrd="1" destOrd="0" presId="urn:microsoft.com/office/officeart/2008/layout/LinedList"/>
    <dgm:cxn modelId="{A9179159-13C5-4B86-8189-2AE52E9ACED4}" type="presParOf" srcId="{E7D1E4FC-D555-4255-A1B3-5C9984C33D37}" destId="{81A46D57-A05F-48B5-969D-5809B65766F3}" srcOrd="6" destOrd="0" presId="urn:microsoft.com/office/officeart/2008/layout/LinedList"/>
    <dgm:cxn modelId="{9CE79D2D-D034-4FB1-AC76-739850F5B2E7}" type="presParOf" srcId="{E7D1E4FC-D555-4255-A1B3-5C9984C33D37}" destId="{14F6719E-23D2-469A-B127-7C346E732A8C}" srcOrd="7" destOrd="0" presId="urn:microsoft.com/office/officeart/2008/layout/LinedList"/>
    <dgm:cxn modelId="{F5F8795A-5BFC-4BF0-80BF-8582EE480D37}" type="presParOf" srcId="{14F6719E-23D2-469A-B127-7C346E732A8C}" destId="{1EE7CFD9-0490-4F3B-8609-E2EFCE909FD5}" srcOrd="0" destOrd="0" presId="urn:microsoft.com/office/officeart/2008/layout/LinedList"/>
    <dgm:cxn modelId="{AE90F37B-72BE-4B1E-B776-14EE8B11AB60}" type="presParOf" srcId="{14F6719E-23D2-469A-B127-7C346E732A8C}" destId="{5DDC2B12-2D2D-434C-9DBB-AC210E49164E}" srcOrd="1" destOrd="0" presId="urn:microsoft.com/office/officeart/2008/layout/LinedList"/>
    <dgm:cxn modelId="{4156DBB4-B201-4733-B12D-5DB151A286F5}" type="presParOf" srcId="{E7D1E4FC-D555-4255-A1B3-5C9984C33D37}" destId="{116FC403-A99F-48F8-8799-FB879F05FD75}" srcOrd="8" destOrd="0" presId="urn:microsoft.com/office/officeart/2008/layout/LinedList"/>
    <dgm:cxn modelId="{25274FC2-FB57-4CDB-B979-37426847AC5A}" type="presParOf" srcId="{E7D1E4FC-D555-4255-A1B3-5C9984C33D37}" destId="{128F89B5-F176-4B70-ABA2-1AC98BDD2839}" srcOrd="9" destOrd="0" presId="urn:microsoft.com/office/officeart/2008/layout/LinedList"/>
    <dgm:cxn modelId="{16856F84-39D5-450F-A91B-C4DED5312E41}" type="presParOf" srcId="{128F89B5-F176-4B70-ABA2-1AC98BDD2839}" destId="{2F504DEE-026E-488E-B149-24C47D171801}" srcOrd="0" destOrd="0" presId="urn:microsoft.com/office/officeart/2008/layout/LinedList"/>
    <dgm:cxn modelId="{390673C2-283E-490F-AA22-F450913B45AF}" type="presParOf" srcId="{128F89B5-F176-4B70-ABA2-1AC98BDD2839}" destId="{91A787AE-37EB-486D-8A23-B657C2F5A59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C2370-B2E8-4D8E-A01B-B725C5373924}">
      <dsp:nvSpPr>
        <dsp:cNvPr id="0" name=""/>
        <dsp:cNvSpPr/>
      </dsp:nvSpPr>
      <dsp:spPr>
        <a:xfrm>
          <a:off x="105916" y="1719156"/>
          <a:ext cx="950208" cy="6734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35F17CA0-82A8-4279-8FF7-EB2B4031D9D7}">
      <dsp:nvSpPr>
        <dsp:cNvPr id="0" name=""/>
        <dsp:cNvSpPr/>
      </dsp:nvSpPr>
      <dsp:spPr>
        <a:xfrm>
          <a:off x="437053" y="2448414"/>
          <a:ext cx="24291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endParaRPr lang="en-US" sz="3600" b="1" kern="1200" dirty="0"/>
        </a:p>
      </dsp:txBody>
      <dsp:txXfrm>
        <a:off x="437053" y="2448414"/>
        <a:ext cx="2429116" cy="720000"/>
      </dsp:txXfrm>
    </dsp:sp>
    <dsp:sp modelId="{2D58B7A3-D761-466B-A330-7C4E7B548CB3}">
      <dsp:nvSpPr>
        <dsp:cNvPr id="0" name=""/>
        <dsp:cNvSpPr/>
      </dsp:nvSpPr>
      <dsp:spPr>
        <a:xfrm>
          <a:off x="178930" y="2558317"/>
          <a:ext cx="762897" cy="8752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CD030680-1EDF-471B-8862-025A33B6BD42}">
      <dsp:nvSpPr>
        <dsp:cNvPr id="0" name=""/>
        <dsp:cNvSpPr/>
      </dsp:nvSpPr>
      <dsp:spPr>
        <a:xfrm>
          <a:off x="3291264" y="2557655"/>
          <a:ext cx="24291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endParaRPr lang="en-US" sz="3600" b="1" kern="1200" dirty="0"/>
        </a:p>
      </dsp:txBody>
      <dsp:txXfrm>
        <a:off x="3291264" y="2557655"/>
        <a:ext cx="2429116" cy="720000"/>
      </dsp:txXfrm>
    </dsp:sp>
    <dsp:sp modelId="{34AC0C46-5539-4AC6-80B5-B9EF55D76F1E}">
      <dsp:nvSpPr>
        <dsp:cNvPr id="0" name=""/>
        <dsp:cNvSpPr/>
      </dsp:nvSpPr>
      <dsp:spPr>
        <a:xfrm>
          <a:off x="201488" y="297489"/>
          <a:ext cx="854641" cy="8546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8ED3AEB-451F-4373-9150-1513D2101EEB}">
      <dsp:nvSpPr>
        <dsp:cNvPr id="0" name=""/>
        <dsp:cNvSpPr/>
      </dsp:nvSpPr>
      <dsp:spPr>
        <a:xfrm>
          <a:off x="6145476" y="2552493"/>
          <a:ext cx="24291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endParaRPr lang="en-US" sz="3600" b="1" kern="1200" dirty="0"/>
        </a:p>
      </dsp:txBody>
      <dsp:txXfrm>
        <a:off x="6145476" y="2552493"/>
        <a:ext cx="2429116" cy="720000"/>
      </dsp:txXfrm>
    </dsp:sp>
    <dsp:sp modelId="{86735CA3-D42D-4724-B8CA-AEFC6AB40671}">
      <dsp:nvSpPr>
        <dsp:cNvPr id="0" name=""/>
        <dsp:cNvSpPr/>
      </dsp:nvSpPr>
      <dsp:spPr>
        <a:xfrm>
          <a:off x="281427" y="3649558"/>
          <a:ext cx="733919" cy="7333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91AED250-0388-4292-B084-EC7F6833B914}">
      <dsp:nvSpPr>
        <dsp:cNvPr id="0" name=""/>
        <dsp:cNvSpPr/>
      </dsp:nvSpPr>
      <dsp:spPr>
        <a:xfrm>
          <a:off x="8999687" y="2522176"/>
          <a:ext cx="242911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pPr>
          <a:endParaRPr lang="en-US" sz="3600" b="1" kern="1200" dirty="0"/>
        </a:p>
      </dsp:txBody>
      <dsp:txXfrm>
        <a:off x="8999687" y="2522176"/>
        <a:ext cx="2429116"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5869E0-340A-42DD-A69A-32281D9BE84F}">
      <dsp:nvSpPr>
        <dsp:cNvPr id="0" name=""/>
        <dsp:cNvSpPr/>
      </dsp:nvSpPr>
      <dsp:spPr>
        <a:xfrm rot="16200000">
          <a:off x="210301" y="-210301"/>
          <a:ext cx="2678020" cy="3098622"/>
        </a:xfrm>
        <a:prstGeom prst="flowChartManualOperation">
          <a:avLst/>
        </a:prstGeom>
        <a:gradFill rotWithShape="0">
          <a:gsLst>
            <a:gs pos="0">
              <a:schemeClr val="accent1">
                <a:shade val="50000"/>
                <a:hueOff val="0"/>
                <a:satOff val="0"/>
                <a:lumOff val="0"/>
                <a:alphaOff val="0"/>
                <a:tint val="98000"/>
                <a:lumMod val="114000"/>
              </a:schemeClr>
            </a:gs>
            <a:gs pos="100000">
              <a:schemeClr val="accent1">
                <a:shade val="5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0" rIns="177800" bIns="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Century Gothic" panose="020B0502020202020204"/>
              <a:ea typeface="+mn-ea"/>
              <a:cs typeface="+mn-cs"/>
            </a:rPr>
            <a:t>1. </a:t>
          </a:r>
        </a:p>
        <a:p>
          <a:pPr marL="0" lvl="0" indent="0" algn="ctr" defTabSz="1244600">
            <a:lnSpc>
              <a:spcPct val="90000"/>
            </a:lnSpc>
            <a:spcBef>
              <a:spcPct val="0"/>
            </a:spcBef>
            <a:spcAft>
              <a:spcPct val="35000"/>
            </a:spcAft>
            <a:buNone/>
          </a:pPr>
          <a:r>
            <a:rPr lang="en-US" sz="2800" b="1" kern="1200" dirty="0">
              <a:latin typeface="Century Gothic" panose="020B0502020202020204"/>
              <a:ea typeface="+mn-ea"/>
              <a:cs typeface="+mn-cs"/>
            </a:rPr>
            <a:t>ETL PROCESS1</a:t>
          </a:r>
        </a:p>
        <a:p>
          <a:pPr marL="0" lvl="0" indent="0" algn="ctr" defTabSz="1244600">
            <a:lnSpc>
              <a:spcPct val="90000"/>
            </a:lnSpc>
            <a:spcBef>
              <a:spcPct val="0"/>
            </a:spcBef>
            <a:spcAft>
              <a:spcPct val="35000"/>
            </a:spcAft>
            <a:buNone/>
          </a:pPr>
          <a:r>
            <a:rPr lang="en-US" sz="2800" b="1" kern="1200" dirty="0">
              <a:latin typeface="Century Gothic" panose="020B0502020202020204"/>
              <a:ea typeface="+mn-ea"/>
              <a:cs typeface="+mn-cs"/>
            </a:rPr>
            <a:t>SITE INFORMATION</a:t>
          </a:r>
        </a:p>
      </dsp:txBody>
      <dsp:txXfrm rot="5400000">
        <a:off x="0" y="535604"/>
        <a:ext cx="3098622" cy="1606812"/>
      </dsp:txXfrm>
    </dsp:sp>
    <dsp:sp modelId="{FED6836C-DD0D-4E85-B599-19155C2F2DE5}">
      <dsp:nvSpPr>
        <dsp:cNvPr id="0" name=""/>
        <dsp:cNvSpPr/>
      </dsp:nvSpPr>
      <dsp:spPr>
        <a:xfrm rot="16200000">
          <a:off x="3542512" y="-210301"/>
          <a:ext cx="2678020" cy="3098622"/>
        </a:xfrm>
        <a:prstGeom prst="flowChartManualOperation">
          <a:avLst/>
        </a:prstGeom>
        <a:gradFill rotWithShape="0">
          <a:gsLst>
            <a:gs pos="0">
              <a:schemeClr val="accent1">
                <a:shade val="50000"/>
                <a:hueOff val="-472473"/>
                <a:satOff val="-5995"/>
                <a:lumOff val="31977"/>
                <a:alphaOff val="0"/>
                <a:tint val="98000"/>
                <a:lumMod val="114000"/>
              </a:schemeClr>
            </a:gs>
            <a:gs pos="100000">
              <a:schemeClr val="accent1">
                <a:shade val="50000"/>
                <a:hueOff val="-472473"/>
                <a:satOff val="-5995"/>
                <a:lumOff val="31977"/>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0" rIns="177800" bIns="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Century Gothic" panose="020B0502020202020204"/>
              <a:ea typeface="+mn-ea"/>
              <a:cs typeface="+mn-cs"/>
            </a:rPr>
            <a:t>2</a:t>
          </a:r>
          <a:r>
            <a:rPr lang="en-US" sz="2800" b="1" kern="1200" dirty="0"/>
            <a:t>. </a:t>
          </a:r>
        </a:p>
        <a:p>
          <a:pPr marL="0" lvl="0" indent="0" algn="ctr" defTabSz="1244600">
            <a:lnSpc>
              <a:spcPct val="90000"/>
            </a:lnSpc>
            <a:spcBef>
              <a:spcPct val="0"/>
            </a:spcBef>
            <a:spcAft>
              <a:spcPct val="35000"/>
            </a:spcAft>
            <a:buNone/>
          </a:pPr>
          <a:r>
            <a:rPr lang="en-US" sz="2800" b="1" kern="1200" dirty="0"/>
            <a:t>ETL PROCESS 2</a:t>
          </a:r>
        </a:p>
        <a:p>
          <a:pPr marL="0" lvl="0" indent="0" algn="ctr" defTabSz="1244600">
            <a:lnSpc>
              <a:spcPct val="90000"/>
            </a:lnSpc>
            <a:spcBef>
              <a:spcPct val="0"/>
            </a:spcBef>
            <a:spcAft>
              <a:spcPct val="35000"/>
            </a:spcAft>
            <a:buNone/>
          </a:pPr>
          <a:r>
            <a:rPr lang="en-US" sz="2800" b="1" kern="1200" dirty="0"/>
            <a:t>WEATHER DATA</a:t>
          </a:r>
        </a:p>
      </dsp:txBody>
      <dsp:txXfrm rot="5400000">
        <a:off x="3332211" y="535604"/>
        <a:ext cx="3098622" cy="1606812"/>
      </dsp:txXfrm>
    </dsp:sp>
    <dsp:sp modelId="{583FB9C0-CD69-48F9-92F4-B8813FEC2CBD}">
      <dsp:nvSpPr>
        <dsp:cNvPr id="0" name=""/>
        <dsp:cNvSpPr/>
      </dsp:nvSpPr>
      <dsp:spPr>
        <a:xfrm rot="16200000">
          <a:off x="6873531" y="-210301"/>
          <a:ext cx="2678020" cy="3098622"/>
        </a:xfrm>
        <a:prstGeom prst="flowChartManualOperation">
          <a:avLst/>
        </a:prstGeom>
        <a:gradFill rotWithShape="0">
          <a:gsLst>
            <a:gs pos="0">
              <a:schemeClr val="accent1">
                <a:shade val="50000"/>
                <a:hueOff val="-472473"/>
                <a:satOff val="-5995"/>
                <a:lumOff val="31977"/>
                <a:alphaOff val="0"/>
                <a:tint val="98000"/>
                <a:lumMod val="114000"/>
              </a:schemeClr>
            </a:gs>
            <a:gs pos="100000">
              <a:schemeClr val="accent1">
                <a:shade val="50000"/>
                <a:hueOff val="-472473"/>
                <a:satOff val="-5995"/>
                <a:lumOff val="31977"/>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0" rIns="177800" bIns="0" numCol="1" spcCol="1270" anchor="ctr" anchorCtr="0">
          <a:noAutofit/>
        </a:bodyPr>
        <a:lstStyle/>
        <a:p>
          <a:pPr marL="0" lvl="0" indent="0" algn="ctr" defTabSz="1244600">
            <a:lnSpc>
              <a:spcPct val="90000"/>
            </a:lnSpc>
            <a:spcBef>
              <a:spcPct val="0"/>
            </a:spcBef>
            <a:spcAft>
              <a:spcPct val="35000"/>
            </a:spcAft>
            <a:buNone/>
          </a:pPr>
          <a:r>
            <a:rPr lang="en-US" sz="2800" b="1" kern="1200" dirty="0">
              <a:latin typeface="Century Gothic" panose="020B0502020202020204"/>
              <a:ea typeface="+mn-ea"/>
              <a:cs typeface="+mn-cs"/>
            </a:rPr>
            <a:t>3. </a:t>
          </a:r>
        </a:p>
        <a:p>
          <a:pPr marL="0" lvl="0" indent="0" algn="ctr" defTabSz="1244600">
            <a:lnSpc>
              <a:spcPct val="90000"/>
            </a:lnSpc>
            <a:spcBef>
              <a:spcPct val="0"/>
            </a:spcBef>
            <a:spcAft>
              <a:spcPct val="35000"/>
            </a:spcAft>
            <a:buNone/>
          </a:pPr>
          <a:r>
            <a:rPr lang="en-US" sz="2800" b="1" kern="1200" dirty="0">
              <a:latin typeface="Century Gothic" panose="020B0502020202020204"/>
              <a:ea typeface="+mn-ea"/>
              <a:cs typeface="+mn-cs"/>
            </a:rPr>
            <a:t>SQL CROSS JOIN OPERATION</a:t>
          </a:r>
        </a:p>
      </dsp:txBody>
      <dsp:txXfrm rot="5400000">
        <a:off x="6663230" y="535604"/>
        <a:ext cx="3098622" cy="16068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9A717-F53D-425D-8661-0D65B47188DA}">
      <dsp:nvSpPr>
        <dsp:cNvPr id="0" name=""/>
        <dsp:cNvSpPr/>
      </dsp:nvSpPr>
      <dsp:spPr>
        <a:xfrm>
          <a:off x="0" y="512"/>
          <a:ext cx="89471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251692EB-EEF4-4474-8A8A-15FEE07351B4}">
      <dsp:nvSpPr>
        <dsp:cNvPr id="0" name=""/>
        <dsp:cNvSpPr/>
      </dsp:nvSpPr>
      <dsp:spPr>
        <a:xfrm>
          <a:off x="0" y="512"/>
          <a:ext cx="8947150" cy="83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From statistical analysis we can see that the </a:t>
          </a:r>
          <a:r>
            <a:rPr lang="en-US" sz="2300" kern="1200" dirty="0" err="1"/>
            <a:t>wednesday</a:t>
          </a:r>
          <a:r>
            <a:rPr lang="en-US" sz="2300" kern="1200" dirty="0"/>
            <a:t> is the day having more crime in past three months.</a:t>
          </a:r>
        </a:p>
      </dsp:txBody>
      <dsp:txXfrm>
        <a:off x="0" y="512"/>
        <a:ext cx="8947150" cy="838947"/>
      </dsp:txXfrm>
    </dsp:sp>
    <dsp:sp modelId="{153854C6-65A1-4124-9497-FDEFE15B4B2D}">
      <dsp:nvSpPr>
        <dsp:cNvPr id="0" name=""/>
        <dsp:cNvSpPr/>
      </dsp:nvSpPr>
      <dsp:spPr>
        <a:xfrm>
          <a:off x="0" y="839459"/>
          <a:ext cx="8947150" cy="0"/>
        </a:xfrm>
        <a:prstGeom prst="line">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w="9525" cap="rnd" cmpd="sng" algn="ctr">
          <a:solidFill>
            <a:schemeClr val="accent3">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EA5C5652-EEDA-4125-B126-981876949678}">
      <dsp:nvSpPr>
        <dsp:cNvPr id="0" name=""/>
        <dsp:cNvSpPr/>
      </dsp:nvSpPr>
      <dsp:spPr>
        <a:xfrm>
          <a:off x="0" y="839459"/>
          <a:ext cx="8947150" cy="83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Also most of the crime happened during late night around(0:00 am to 4:00 am)</a:t>
          </a:r>
        </a:p>
      </dsp:txBody>
      <dsp:txXfrm>
        <a:off x="0" y="839459"/>
        <a:ext cx="8947150" cy="838947"/>
      </dsp:txXfrm>
    </dsp:sp>
    <dsp:sp modelId="{6825A50B-19E1-433D-90A3-DF04AAE1196C}">
      <dsp:nvSpPr>
        <dsp:cNvPr id="0" name=""/>
        <dsp:cNvSpPr/>
      </dsp:nvSpPr>
      <dsp:spPr>
        <a:xfrm>
          <a:off x="0" y="1678407"/>
          <a:ext cx="8947150" cy="0"/>
        </a:xfrm>
        <a:prstGeom prst="line">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w="9525" cap="rnd" cmpd="sng" algn="ctr">
          <a:solidFill>
            <a:schemeClr val="accent4">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C48DE57B-33BB-4A33-BFD5-183DB6343109}">
      <dsp:nvSpPr>
        <dsp:cNvPr id="0" name=""/>
        <dsp:cNvSpPr/>
      </dsp:nvSpPr>
      <dsp:spPr>
        <a:xfrm>
          <a:off x="0" y="1678407"/>
          <a:ext cx="8947150" cy="83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Blue Line Pulaski has highest rate of Crime also the ATM and Restaurant count affects the number of Crimes.</a:t>
          </a:r>
        </a:p>
      </dsp:txBody>
      <dsp:txXfrm>
        <a:off x="0" y="1678407"/>
        <a:ext cx="8947150" cy="838947"/>
      </dsp:txXfrm>
    </dsp:sp>
    <dsp:sp modelId="{81A46D57-A05F-48B5-969D-5809B65766F3}">
      <dsp:nvSpPr>
        <dsp:cNvPr id="0" name=""/>
        <dsp:cNvSpPr/>
      </dsp:nvSpPr>
      <dsp:spPr>
        <a:xfrm>
          <a:off x="0" y="2517354"/>
          <a:ext cx="8947150" cy="0"/>
        </a:xfrm>
        <a:prstGeom prst="line">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w="9525" cap="rnd" cmpd="sng" algn="ctr">
          <a:solidFill>
            <a:schemeClr val="accent5">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1EE7CFD9-0490-4F3B-8609-E2EFCE909FD5}">
      <dsp:nvSpPr>
        <dsp:cNvPr id="0" name=""/>
        <dsp:cNvSpPr/>
      </dsp:nvSpPr>
      <dsp:spPr>
        <a:xfrm>
          <a:off x="0" y="2517354"/>
          <a:ext cx="8947150" cy="83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Disturbance is the type of Crime which happens the most in incident types</a:t>
          </a:r>
        </a:p>
      </dsp:txBody>
      <dsp:txXfrm>
        <a:off x="0" y="2517354"/>
        <a:ext cx="8947150" cy="838947"/>
      </dsp:txXfrm>
    </dsp:sp>
    <dsp:sp modelId="{116FC403-A99F-48F8-8799-FB879F05FD75}">
      <dsp:nvSpPr>
        <dsp:cNvPr id="0" name=""/>
        <dsp:cNvSpPr/>
      </dsp:nvSpPr>
      <dsp:spPr>
        <a:xfrm>
          <a:off x="0" y="3356302"/>
          <a:ext cx="8947150" cy="0"/>
        </a:xfrm>
        <a:prstGeom prst="line">
          <a:avLst/>
        </a:prstGeom>
        <a:gradFill rotWithShape="0">
          <a:gsLst>
            <a:gs pos="0">
              <a:schemeClr val="accent6">
                <a:hueOff val="0"/>
                <a:satOff val="0"/>
                <a:lumOff val="0"/>
                <a:alphaOff val="0"/>
                <a:tint val="98000"/>
                <a:lumMod val="114000"/>
              </a:schemeClr>
            </a:gs>
            <a:gs pos="100000">
              <a:schemeClr val="accent6">
                <a:hueOff val="0"/>
                <a:satOff val="0"/>
                <a:lumOff val="0"/>
                <a:alphaOff val="0"/>
                <a:shade val="90000"/>
                <a:lumMod val="84000"/>
              </a:schemeClr>
            </a:gs>
          </a:gsLst>
          <a:lin ang="5400000" scaled="0"/>
        </a:gradFill>
        <a:ln w="9525" cap="rnd" cmpd="sng" algn="ctr">
          <a:solidFill>
            <a:schemeClr val="accent6">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sp>
    <dsp:sp modelId="{2F504DEE-026E-488E-B149-24C47D171801}">
      <dsp:nvSpPr>
        <dsp:cNvPr id="0" name=""/>
        <dsp:cNvSpPr/>
      </dsp:nvSpPr>
      <dsp:spPr>
        <a:xfrm>
          <a:off x="0" y="3356302"/>
          <a:ext cx="8947150" cy="838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Covid-19 stay at home might create some bias in data which could affect the accuracy of these model.</a:t>
          </a:r>
        </a:p>
      </dsp:txBody>
      <dsp:txXfrm>
        <a:off x="0" y="3356302"/>
        <a:ext cx="8947150" cy="83894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off" val="ctr"/>
          <dgm:param type="contDir" val="sameDir"/>
          <dgm:param type="grDir" val="tL"/>
          <dgm:param type="flowDir" val="row"/>
          <dgm:param type="horzAlign" val="ctr"/>
          <dgm:param type="vertAlign" val="mid"/>
        </dgm:alg>
      </dgm:if>
      <dgm:else name="Name2">
        <dgm:alg type="snake">
          <dgm:param type="off" val="ctr"/>
          <dgm:param type="contDir" val="sameDir"/>
          <dgm:param type="grDir" val="tR"/>
          <dgm:param type="flowDir" val="row"/>
          <dgm:param type="horzAlign" val="ctr"/>
          <dgm:param type="vertAlign" val="mid"/>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3d1#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2000740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9BD9DA-1754-4F6C-9B46-27A281958A7C}"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3499977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3979767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6715D-1549-44B0-9E71-BE4E8E509F04}"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945625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1394672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9BD9DA-1754-4F6C-9B46-27A281958A7C}" type="datetimeFigureOut">
              <a:rPr lang="en-US" smtClean="0"/>
              <a:t>4/28/2020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1993586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B9BD9DA-1754-4F6C-9B46-27A281958A7C}" type="datetimeFigureOut">
              <a:rPr lang="en-US" smtClean="0"/>
              <a:t>4/28/2020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1910294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39876304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107513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531812" y="3244139"/>
            <a:ext cx="779767" cy="365125"/>
          </a:xfrm>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98647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3656826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4103972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9BD9DA-1754-4F6C-9B46-27A281958A7C}"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4080947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B9BD9DA-1754-4F6C-9B46-27A281958A7C}" type="datetimeFigureOut">
              <a:rPr lang="en-US" smtClean="0"/>
              <a:t>4/28/2020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32797985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3449773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3941624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3B9BD9DA-1754-4F6C-9B46-27A281958A7C}" type="datetimeFigureOut">
              <a:rPr lang="en-US" smtClean="0"/>
              <a:t>4/28/2020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2766651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9BD9DA-1754-4F6C-9B46-27A281958A7C}" type="datetimeFigureOut">
              <a:rPr lang="en-US" smtClean="0"/>
              <a:t>4/28/2020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DD6715D-1549-44B0-9E71-BE4E8E509F04}" type="slidenum">
              <a:rPr lang="en-US" smtClean="0"/>
              <a:t>‹#›</a:t>
            </a:fld>
            <a:endParaRPr lang="en-US"/>
          </a:p>
        </p:txBody>
      </p:sp>
    </p:spTree>
    <p:extLst>
      <p:ext uri="{BB962C8B-B14F-4D97-AF65-F5344CB8AC3E}">
        <p14:creationId xmlns:p14="http://schemas.microsoft.com/office/powerpoint/2010/main" val="1404481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3B9BD9DA-1754-4F6C-9B46-27A281958A7C}" type="datetimeFigureOut">
              <a:rPr lang="en-US" smtClean="0"/>
              <a:t>4/28/2020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DD6715D-1549-44B0-9E71-BE4E8E509F04}" type="slidenum">
              <a:rPr lang="en-US" smtClean="0"/>
              <a:t>‹#›</a:t>
            </a:fld>
            <a:endParaRPr lang="en-US"/>
          </a:p>
        </p:txBody>
      </p:sp>
    </p:spTree>
    <p:extLst>
      <p:ext uri="{BB962C8B-B14F-4D97-AF65-F5344CB8AC3E}">
        <p14:creationId xmlns:p14="http://schemas.microsoft.com/office/powerpoint/2010/main" val="3927966171"/>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Chicago_Transit_Authorit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www.businessstudent.com/careers/hot-career-opportunities-in-data-science-right-now/" TargetMode="External"/><Relationship Id="rId2" Type="http://schemas.openxmlformats.org/officeDocument/2006/relationships/image" Target="../media/image17.jpe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eatherstack.com/dashboard?logged_in=1" TargetMode="External"/><Relationship Id="rId2" Type="http://schemas.openxmlformats.org/officeDocument/2006/relationships/hyperlink" Target="https://data.cityofchicago.org/Public-Safety/CTA-Crime/5xiy-qnsz" TargetMode="Externa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 driving on a city street&#10;&#10;Description automatically generated"/>
          <p:cNvPicPr>
            <a:picLocks noChangeAspect="1"/>
          </p:cNvPicPr>
          <p:nvPr/>
        </p:nvPicPr>
        <p:blipFill rotWithShape="1">
          <a:blip r:embed="rId2">
            <a:alphaModFix amt="20000"/>
            <a:extLst>
              <a:ext uri="{28A0092B-C50C-407E-A947-70E740481C1C}">
                <a14:useLocalDpi xmlns:a14="http://schemas.microsoft.com/office/drawing/2010/main" val="0"/>
              </a:ext>
            </a:extLst>
          </a:blip>
          <a:srcRect/>
          <a:stretch>
            <a:fillRect/>
          </a:stretch>
        </p:blipFill>
        <p:spPr>
          <a:xfrm>
            <a:off x="20" y="177563"/>
            <a:ext cx="12191980" cy="6857999"/>
          </a:xfrm>
          <a:prstGeom prst="rect">
            <a:avLst/>
          </a:prstGeom>
        </p:spPr>
      </p:pic>
      <p:sp>
        <p:nvSpPr>
          <p:cNvPr id="2" name="Title 1"/>
          <p:cNvSpPr>
            <a:spLocks noGrp="1"/>
          </p:cNvSpPr>
          <p:nvPr>
            <p:ph type="ctrTitle"/>
          </p:nvPr>
        </p:nvSpPr>
        <p:spPr>
          <a:xfrm>
            <a:off x="1638300" y="-263121"/>
            <a:ext cx="8915399" cy="2262781"/>
          </a:xfrm>
        </p:spPr>
        <p:txBody>
          <a:bodyPr>
            <a:normAutofit/>
          </a:bodyPr>
          <a:lstStyle/>
          <a:p>
            <a:r>
              <a:rPr lang="en-US" b="1" dirty="0">
                <a:ln w="22225">
                  <a:solidFill>
                    <a:schemeClr val="tx1"/>
                  </a:solidFill>
                  <a:miter lim="800000"/>
                </a:ln>
                <a:latin typeface="Bahnschrift Light SemiCondensed" panose="020B0502040204020203" pitchFamily="34" charset="0"/>
                <a:cs typeface="AngsanaUPC" panose="020B0502040204020203" pitchFamily="18" charset="-34"/>
              </a:rPr>
              <a:t>CTA CRIME PREDICTION</a:t>
            </a:r>
          </a:p>
        </p:txBody>
      </p:sp>
      <p:sp>
        <p:nvSpPr>
          <p:cNvPr id="3" name="Subtitle 2"/>
          <p:cNvSpPr>
            <a:spLocks noGrp="1"/>
          </p:cNvSpPr>
          <p:nvPr>
            <p:ph type="subTitle" idx="1"/>
          </p:nvPr>
        </p:nvSpPr>
        <p:spPr>
          <a:xfrm>
            <a:off x="3996980" y="4323810"/>
            <a:ext cx="5786755" cy="1126490"/>
          </a:xfrm>
        </p:spPr>
        <p:txBody>
          <a:bodyPr>
            <a:noAutofit/>
          </a:bodyPr>
          <a:lstStyle/>
          <a:p>
            <a:pPr marL="342900" indent="-342900">
              <a:lnSpc>
                <a:spcPct val="90000"/>
              </a:lnSpc>
              <a:buFont typeface="Arial" panose="020B0604020202020204" pitchFamily="34" charset="0"/>
              <a:buChar char="•"/>
            </a:pPr>
            <a:r>
              <a:rPr lang="en-US" sz="2000" b="1" dirty="0">
                <a:solidFill>
                  <a:schemeClr val="tx1"/>
                </a:solidFill>
                <a:highlight>
                  <a:srgbClr val="9A3A18"/>
                </a:highlight>
                <a:latin typeface="Tunga" panose="020B0502040204020203" pitchFamily="34" charset="0"/>
                <a:cs typeface="Tunga" panose="020B0502040204020203" pitchFamily="34" charset="0"/>
              </a:rPr>
              <a:t>Shubham Madke (A20445594)</a:t>
            </a:r>
          </a:p>
          <a:p>
            <a:pPr marL="342900" indent="-342900">
              <a:lnSpc>
                <a:spcPct val="90000"/>
              </a:lnSpc>
              <a:buFont typeface="Arial" panose="020B0604020202020204" pitchFamily="34" charset="0"/>
              <a:buChar char="•"/>
            </a:pPr>
            <a:r>
              <a:rPr lang="en-US" sz="2000" b="1" dirty="0">
                <a:solidFill>
                  <a:schemeClr val="tx1"/>
                </a:solidFill>
                <a:highlight>
                  <a:srgbClr val="9A3A18"/>
                </a:highlight>
                <a:latin typeface="Tunga" panose="020B0502040204020203" pitchFamily="34" charset="0"/>
                <a:cs typeface="Tunga" panose="020B0502040204020203" pitchFamily="34" charset="0"/>
              </a:rPr>
              <a:t>Yash Agrawal (A20442647)</a:t>
            </a:r>
          </a:p>
          <a:p>
            <a:pPr marL="342900" indent="-342900">
              <a:lnSpc>
                <a:spcPct val="90000"/>
              </a:lnSpc>
              <a:buFont typeface="Arial" panose="020B0604020202020204" pitchFamily="34" charset="0"/>
              <a:buChar char="•"/>
            </a:pPr>
            <a:r>
              <a:rPr lang="en-US" sz="2000" b="1" dirty="0">
                <a:solidFill>
                  <a:schemeClr val="tx1"/>
                </a:solidFill>
                <a:highlight>
                  <a:srgbClr val="9A3A18"/>
                </a:highlight>
                <a:latin typeface="Tunga" panose="020B0502040204020203" pitchFamily="34" charset="0"/>
                <a:cs typeface="Tunga" panose="020B0502040204020203" pitchFamily="34" charset="0"/>
              </a:rPr>
              <a:t>Tanmay Gaikwad (A20416375)</a:t>
            </a:r>
          </a:p>
          <a:p>
            <a:pPr marL="342900" indent="-342900">
              <a:lnSpc>
                <a:spcPct val="90000"/>
              </a:lnSpc>
              <a:buFont typeface="Arial" panose="020B0604020202020204" pitchFamily="34" charset="0"/>
              <a:buChar char="•"/>
            </a:pPr>
            <a:r>
              <a:rPr lang="en-US" sz="2000" b="1" dirty="0" err="1">
                <a:solidFill>
                  <a:schemeClr val="tx1"/>
                </a:solidFill>
                <a:highlight>
                  <a:srgbClr val="9A3A18"/>
                </a:highlight>
                <a:latin typeface="Tunga" panose="020B0502040204020203" pitchFamily="34" charset="0"/>
                <a:cs typeface="Tunga" panose="020B0502040204020203" pitchFamily="34" charset="0"/>
              </a:rPr>
              <a:t>Deeptanshu</a:t>
            </a:r>
            <a:r>
              <a:rPr lang="en-US" sz="2000" b="1" dirty="0">
                <a:solidFill>
                  <a:schemeClr val="tx1"/>
                </a:solidFill>
                <a:highlight>
                  <a:srgbClr val="9A3A18"/>
                </a:highlight>
                <a:latin typeface="Tunga" panose="020B0502040204020203" pitchFamily="34" charset="0"/>
                <a:cs typeface="Tunga" panose="020B0502040204020203" pitchFamily="34" charset="0"/>
              </a:rPr>
              <a:t> Jariwala (A20448079)   </a:t>
            </a:r>
          </a:p>
          <a:p>
            <a:pPr marL="342900" indent="-342900">
              <a:lnSpc>
                <a:spcPct val="90000"/>
              </a:lnSpc>
              <a:buFont typeface="Arial" panose="020B0604020202020204" pitchFamily="34" charset="0"/>
              <a:buChar char="•"/>
            </a:pPr>
            <a:r>
              <a:rPr lang="en-US" sz="2000" b="1" dirty="0" err="1">
                <a:solidFill>
                  <a:schemeClr val="tx1"/>
                </a:solidFill>
                <a:highlight>
                  <a:srgbClr val="9A3A18"/>
                </a:highlight>
                <a:latin typeface="Tunga" panose="020B0502040204020203" pitchFamily="34" charset="0"/>
                <a:cs typeface="Tunga" panose="020B0502040204020203" pitchFamily="34" charset="0"/>
              </a:rPr>
              <a:t>Megha</a:t>
            </a:r>
            <a:r>
              <a:rPr lang="en-US" sz="2000" b="1" dirty="0">
                <a:solidFill>
                  <a:schemeClr val="tx1"/>
                </a:solidFill>
                <a:highlight>
                  <a:srgbClr val="9A3A18"/>
                </a:highlight>
                <a:latin typeface="Tunga" panose="020B0502040204020203" pitchFamily="34" charset="0"/>
                <a:cs typeface="Tunga" panose="020B0502040204020203" pitchFamily="34" charset="0"/>
              </a:rPr>
              <a:t> Shrivastava (A20450886)                   </a:t>
            </a:r>
          </a:p>
        </p:txBody>
      </p:sp>
      <p:sp>
        <p:nvSpPr>
          <p:cNvPr id="13" name="Rectangle 12"/>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33"/>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TextBox 5"/>
          <p:cNvSpPr txBox="1"/>
          <p:nvPr/>
        </p:nvSpPr>
        <p:spPr>
          <a:xfrm>
            <a:off x="3032179" y="3149690"/>
            <a:ext cx="6910251" cy="553085"/>
          </a:xfrm>
          <a:prstGeom prst="rect">
            <a:avLst/>
          </a:prstGeom>
          <a:noFill/>
        </p:spPr>
        <p:txBody>
          <a:bodyPr wrap="square" rtlCol="0">
            <a:spAutoFit/>
          </a:bodyPr>
          <a:lstStyle/>
          <a:p>
            <a:pPr>
              <a:spcAft>
                <a:spcPts val="600"/>
              </a:spcAft>
            </a:pPr>
            <a:r>
              <a:rPr lang="en-US" sz="3000" b="1" dirty="0"/>
              <a:t>ITMD – 526 - Data Warehousing</a:t>
            </a:r>
          </a:p>
        </p:txBody>
      </p:sp>
      <p:pic>
        <p:nvPicPr>
          <p:cNvPr id="7" name="Picture 6" descr="A close up of a sign&#10;&#10;Description automatically generated"/>
          <p:cNvPicPr>
            <a:picLocks noChangeAspect="1"/>
          </p:cNvPicPr>
          <p:nvPr/>
        </p:nvPicPr>
        <p:blipFill>
          <a:blip r:embed="rId3" cstate="print">
            <a:alphaModFix amt="35000"/>
            <a:extLst>
              <a:ext uri="{28A0092B-C50C-407E-A947-70E740481C1C}">
                <a14:useLocalDpi xmlns:a14="http://schemas.microsoft.com/office/drawing/2010/main" val="0"/>
              </a:ext>
            </a:extLst>
          </a:blip>
          <a:stretch>
            <a:fillRect/>
          </a:stretch>
        </p:blipFill>
        <p:spPr>
          <a:xfrm>
            <a:off x="10135671" y="177563"/>
            <a:ext cx="1578668" cy="1582615"/>
          </a:xfrm>
          <a:prstGeom prst="rect">
            <a:avLst/>
          </a:prstGeom>
        </p:spPr>
      </p:pic>
      <p:sp>
        <p:nvSpPr>
          <p:cNvPr id="8" name="TextBox 7"/>
          <p:cNvSpPr txBox="1"/>
          <p:nvPr/>
        </p:nvSpPr>
        <p:spPr>
          <a:xfrm>
            <a:off x="2675551" y="7035562"/>
            <a:ext cx="1409821" cy="646331"/>
          </a:xfrm>
          <a:prstGeom prst="rect">
            <a:avLst/>
          </a:prstGeom>
          <a:noFill/>
        </p:spPr>
        <p:txBody>
          <a:bodyPr wrap="square" rtlCol="0">
            <a:spAutoFit/>
          </a:bodyPr>
          <a:lstStyle/>
          <a:p>
            <a:r>
              <a:rPr lang="en-US" sz="900">
                <a:hlinkClick r:id="rId4" tooltip="https://en.wikipedia.org/wiki/Chicago_Transit_Authority"/>
              </a:rPr>
              <a:t>This Photo</a:t>
            </a:r>
            <a:r>
              <a:rPr lang="en-US" sz="900"/>
              <a:t> by Unknown Author is licensed under </a:t>
            </a:r>
            <a:r>
              <a:rPr lang="en-US" sz="900">
                <a:hlinkClick r:id="rId5" tooltip="https://creativecommons.org/licenses/by-sa/3.0/"/>
              </a:rPr>
              <a:t>CC BY-SA</a:t>
            </a:r>
            <a:endParaRPr lang="en-US" sz="900"/>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42000"/>
                <a:hueMod val="42000"/>
                <a:satMod val="124000"/>
                <a:lumMod val="62000"/>
              </a:schemeClr>
              <a:schemeClr val="bg2">
                <a:tint val="96000"/>
                <a:satMod val="130000"/>
              </a:schemeClr>
            </a:duotone>
          </a:blip>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0F4014E-6BAF-4F6C-B8CE-81A4D8F880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B891C919-1CCE-4DE8-BCB6-6D4A823ABA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845D3C1D-A85C-44EE-A21E-2DAAEC79F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1272C03D-FF5F-4787-9923-252D8F950C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6" name="Picture 15">
            <a:extLst>
              <a:ext uri="{FF2B5EF4-FFF2-40B4-BE49-F238E27FC236}">
                <a16:creationId xmlns:a16="http://schemas.microsoft.com/office/drawing/2014/main" id="{809E94B5-14C4-4FFC-A641-4DD9C0733BE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8" name="Rectangle 17">
            <a:extLst>
              <a:ext uri="{FF2B5EF4-FFF2-40B4-BE49-F238E27FC236}">
                <a16:creationId xmlns:a16="http://schemas.microsoft.com/office/drawing/2014/main" id="{D987E165-75F1-443C-9A05-ADC511C33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585E41A6-FEA0-4F09-9178-384DD4B0CB9A}"/>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D999C27-AE33-4DBC-8FDD-C4D89D25353C}"/>
              </a:ext>
            </a:extLst>
          </p:cNvPr>
          <p:cNvSpPr>
            <a:spLocks noGrp="1"/>
          </p:cNvSpPr>
          <p:nvPr>
            <p:ph type="title"/>
          </p:nvPr>
        </p:nvSpPr>
        <p:spPr>
          <a:xfrm>
            <a:off x="1154955" y="1447800"/>
            <a:ext cx="8825658" cy="3329581"/>
          </a:xfrm>
        </p:spPr>
        <p:txBody>
          <a:bodyPr vert="horz" lIns="91440" tIns="45720" rIns="91440" bIns="45720" rtlCol="0" anchor="b">
            <a:normAutofit/>
          </a:bodyPr>
          <a:lstStyle/>
          <a:p>
            <a:r>
              <a:rPr lang="en-US" sz="7200" dirty="0"/>
              <a:t>ETL PROCESS</a:t>
            </a:r>
          </a:p>
        </p:txBody>
      </p:sp>
      <p:sp>
        <p:nvSpPr>
          <p:cNvPr id="20" name="Rectangle 19">
            <a:extLst>
              <a:ext uri="{FF2B5EF4-FFF2-40B4-BE49-F238E27FC236}">
                <a16:creationId xmlns:a16="http://schemas.microsoft.com/office/drawing/2014/main" id="{AC06C169-D638-4037-8007-8B00C2FC5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6883657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a:grpSpLocks noGrp="1" noUngrp="1" noRot="1" noChangeAspect="1" noMove="1" noResize="1"/>
          </p:cNvGrpSpPr>
          <p:nvPr/>
        </p:nvGrpSpPr>
        <p:grpSpPr>
          <a:xfrm>
            <a:off x="9" y="228600"/>
            <a:ext cx="2851523" cy="6638625"/>
            <a:chOff x="2487613" y="285750"/>
            <a:chExt cx="2428875" cy="5654676"/>
          </a:xfrm>
        </p:grpSpPr>
        <p:sp>
          <p:nvSpPr>
            <p:cNvPr id="21"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2"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3"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4"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5"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6"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7"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8"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9"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0"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1"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2"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4" name="Group 33"/>
          <p:cNvGrpSpPr>
            <a:grpSpLocks noGrp="1" noUngrp="1" noRot="1" noChangeAspect="1" noMove="1" noResize="1"/>
          </p:cNvGrpSpPr>
          <p:nvPr/>
        </p:nvGrpSpPr>
        <p:grpSpPr>
          <a:xfrm>
            <a:off x="27224" y="-32"/>
            <a:ext cx="2356675" cy="6853285"/>
            <a:chOff x="6627813" y="195454"/>
            <a:chExt cx="1952625" cy="5678297"/>
          </a:xfrm>
        </p:grpSpPr>
        <p:sp>
          <p:nvSpPr>
            <p:cNvPr id="35"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6"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7"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8"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9"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0"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1"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2"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3"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4"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5"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6"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8" name="Rectangle 47"/>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6"/>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 name="Title 2"/>
          <p:cNvSpPr>
            <a:spLocks noGrp="1"/>
          </p:cNvSpPr>
          <p:nvPr>
            <p:ph type="title"/>
          </p:nvPr>
        </p:nvSpPr>
        <p:spPr>
          <a:xfrm>
            <a:off x="2696800" y="709889"/>
            <a:ext cx="6862563" cy="823448"/>
          </a:xfrm>
        </p:spPr>
        <p:txBody>
          <a:bodyPr vert="horz" lIns="91440" tIns="45720" rIns="91440" bIns="45720" rtlCol="0" anchor="b">
            <a:normAutofit/>
          </a:bodyPr>
          <a:lstStyle/>
          <a:p>
            <a:r>
              <a:rPr lang="en-US" sz="4400" b="1" dirty="0">
                <a:solidFill>
                  <a:schemeClr val="tx1"/>
                </a:solidFill>
              </a:rPr>
              <a:t>PENTAHO (ETL PROCESS)</a:t>
            </a:r>
          </a:p>
        </p:txBody>
      </p:sp>
      <p:sp>
        <p:nvSpPr>
          <p:cNvPr id="15" name="Title 3"/>
          <p:cNvSpPr txBox="1"/>
          <p:nvPr/>
        </p:nvSpPr>
        <p:spPr>
          <a:xfrm>
            <a:off x="2467758" y="649050"/>
            <a:ext cx="9290132" cy="59972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endParaRPr lang="en-US" sz="3000" dirty="0">
              <a:ln w="0"/>
              <a:solidFill>
                <a:schemeClr val="tx1"/>
              </a:solidFill>
              <a:effectLst>
                <a:outerShdw blurRad="38100" dist="19050" dir="2700000" algn="tl" rotWithShape="0">
                  <a:schemeClr val="dk1">
                    <a:alpha val="40000"/>
                  </a:schemeClr>
                </a:outerShdw>
              </a:effectLst>
            </a:endParaRPr>
          </a:p>
        </p:txBody>
      </p:sp>
      <p:pic>
        <p:nvPicPr>
          <p:cNvPr id="5" name="Picture 4" descr="A close up of a map&#10;&#10;Description automatically generated">
            <a:extLst>
              <a:ext uri="{FF2B5EF4-FFF2-40B4-BE49-F238E27FC236}">
                <a16:creationId xmlns:a16="http://schemas.microsoft.com/office/drawing/2014/main" id="{E46930EB-0D9D-413D-A35D-2BB69904E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276" y="1594176"/>
            <a:ext cx="7624177" cy="3711503"/>
          </a:xfrm>
          <a:prstGeom prst="rect">
            <a:avLst/>
          </a:prstGeom>
        </p:spPr>
      </p:pic>
      <p:sp>
        <p:nvSpPr>
          <p:cNvPr id="6" name="TextBox 5">
            <a:extLst>
              <a:ext uri="{FF2B5EF4-FFF2-40B4-BE49-F238E27FC236}">
                <a16:creationId xmlns:a16="http://schemas.microsoft.com/office/drawing/2014/main" id="{A94BF7E8-F1F6-4E9B-8671-4F2689DFEF93}"/>
              </a:ext>
            </a:extLst>
          </p:cNvPr>
          <p:cNvSpPr txBox="1"/>
          <p:nvPr/>
        </p:nvSpPr>
        <p:spPr>
          <a:xfrm>
            <a:off x="1532005" y="5444815"/>
            <a:ext cx="10595777" cy="1477328"/>
          </a:xfrm>
          <a:prstGeom prst="rect">
            <a:avLst/>
          </a:prstGeom>
          <a:noFill/>
        </p:spPr>
        <p:txBody>
          <a:bodyPr wrap="square" rtlCol="0">
            <a:spAutoFit/>
          </a:bodyPr>
          <a:lstStyle/>
          <a:p>
            <a:pPr marL="285750" indent="-285750">
              <a:buFont typeface="Arial" panose="020B0604020202020204" pitchFamily="34" charset="0"/>
              <a:buChar char="•"/>
            </a:pPr>
            <a:r>
              <a:rPr lang="en-US" dirty="0"/>
              <a:t>From this transformation we are getting the </a:t>
            </a:r>
            <a:r>
              <a:rPr lang="en-US" dirty="0" err="1"/>
              <a:t>cta</a:t>
            </a:r>
            <a:r>
              <a:rPr lang="en-US" dirty="0"/>
              <a:t> sites and surrounding information of three months</a:t>
            </a:r>
          </a:p>
          <a:p>
            <a:pPr marL="285750" indent="-285750">
              <a:buFont typeface="Arial" panose="020B0604020202020204" pitchFamily="34" charset="0"/>
              <a:buChar char="•"/>
            </a:pPr>
            <a:r>
              <a:rPr lang="en-US" dirty="0"/>
              <a:t>Here we have selected the needed values for our data modelling</a:t>
            </a:r>
          </a:p>
          <a:p>
            <a:pPr marL="285750" indent="-285750">
              <a:buFont typeface="Arial" panose="020B0604020202020204" pitchFamily="34" charset="0"/>
              <a:buChar char="•"/>
            </a:pPr>
            <a:r>
              <a:rPr lang="en-US" dirty="0"/>
              <a:t>We have replaced the </a:t>
            </a:r>
            <a:r>
              <a:rPr lang="en-US" dirty="0" err="1"/>
              <a:t>crime_category</a:t>
            </a:r>
            <a:r>
              <a:rPr lang="en-US" dirty="0"/>
              <a:t> string with the severity</a:t>
            </a:r>
          </a:p>
          <a:p>
            <a:endParaRPr lang="en-US" dirty="0"/>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a:grpSpLocks noGrp="1" noUngrp="1" noRot="1" noChangeAspect="1" noMove="1" noResize="1"/>
          </p:cNvGrpSpPr>
          <p:nvPr/>
        </p:nvGrpSpPr>
        <p:grpSpPr>
          <a:xfrm>
            <a:off x="9" y="228600"/>
            <a:ext cx="2851523" cy="6638625"/>
            <a:chOff x="2487613" y="285750"/>
            <a:chExt cx="2428875" cy="5654676"/>
          </a:xfrm>
        </p:grpSpPr>
        <p:sp>
          <p:nvSpPr>
            <p:cNvPr id="21"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2"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3"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4"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5"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6"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7"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8"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9"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0"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1"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2"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4" name="Group 33"/>
          <p:cNvGrpSpPr>
            <a:grpSpLocks noGrp="1" noUngrp="1" noRot="1" noChangeAspect="1" noMove="1" noResize="1"/>
          </p:cNvGrpSpPr>
          <p:nvPr/>
        </p:nvGrpSpPr>
        <p:grpSpPr>
          <a:xfrm>
            <a:off x="27224" y="-32"/>
            <a:ext cx="2356675" cy="6853285"/>
            <a:chOff x="6627813" y="195454"/>
            <a:chExt cx="1952625" cy="5678297"/>
          </a:xfrm>
        </p:grpSpPr>
        <p:sp>
          <p:nvSpPr>
            <p:cNvPr id="35"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6"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7"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8"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9"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0"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1"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2"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3"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4"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5"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6"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8" name="Rectangle 47"/>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6"/>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3" name="Title 2"/>
          <p:cNvSpPr>
            <a:spLocks noGrp="1"/>
          </p:cNvSpPr>
          <p:nvPr>
            <p:ph type="title"/>
          </p:nvPr>
        </p:nvSpPr>
        <p:spPr>
          <a:xfrm>
            <a:off x="2861679" y="721584"/>
            <a:ext cx="6862563" cy="823448"/>
          </a:xfrm>
        </p:spPr>
        <p:txBody>
          <a:bodyPr vert="horz" lIns="91440" tIns="45720" rIns="91440" bIns="45720" rtlCol="0" anchor="b">
            <a:normAutofit fontScale="90000"/>
          </a:bodyPr>
          <a:lstStyle/>
          <a:p>
            <a:r>
              <a:rPr lang="en-US" sz="4400" b="1" dirty="0">
                <a:solidFill>
                  <a:schemeClr val="tx1"/>
                </a:solidFill>
              </a:rPr>
              <a:t>PENTAHO (ETL PROCESS 2)</a:t>
            </a:r>
          </a:p>
        </p:txBody>
      </p:sp>
      <p:sp>
        <p:nvSpPr>
          <p:cNvPr id="15" name="Title 3"/>
          <p:cNvSpPr txBox="1"/>
          <p:nvPr/>
        </p:nvSpPr>
        <p:spPr>
          <a:xfrm>
            <a:off x="2467758" y="649050"/>
            <a:ext cx="9290132" cy="59972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endParaRPr lang="en-US" sz="3000"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A94BF7E8-F1F6-4E9B-8671-4F2689DFEF93}"/>
              </a:ext>
            </a:extLst>
          </p:cNvPr>
          <p:cNvSpPr txBox="1"/>
          <p:nvPr/>
        </p:nvSpPr>
        <p:spPr>
          <a:xfrm>
            <a:off x="2040582" y="5581248"/>
            <a:ext cx="10139160"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t>From this transformation we are getting the weather data information of three months</a:t>
            </a:r>
          </a:p>
          <a:p>
            <a:pPr marL="285750" indent="-285750">
              <a:buFont typeface="Arial" panose="020B0604020202020204" pitchFamily="34" charset="0"/>
              <a:buChar char="•"/>
            </a:pPr>
            <a:r>
              <a:rPr lang="en-US" b="1" dirty="0"/>
              <a:t>Here we have selected the needed values for our data modelling</a:t>
            </a:r>
          </a:p>
          <a:p>
            <a:pPr marL="285750" indent="-285750">
              <a:buFont typeface="Arial" panose="020B0604020202020204" pitchFamily="34" charset="0"/>
              <a:buChar char="•"/>
            </a:pPr>
            <a:r>
              <a:rPr lang="en-US" b="1" dirty="0"/>
              <a:t>We have concatenated the </a:t>
            </a:r>
            <a:r>
              <a:rPr lang="en-US" b="1" dirty="0" err="1"/>
              <a:t>sundata</a:t>
            </a:r>
            <a:r>
              <a:rPr lang="en-US" b="1" dirty="0"/>
              <a:t> with its </a:t>
            </a:r>
            <a:r>
              <a:rPr lang="en-US" b="1" dirty="0" err="1"/>
              <a:t>rsing</a:t>
            </a:r>
            <a:r>
              <a:rPr lang="en-US" b="1" dirty="0"/>
              <a:t> and setting time.</a:t>
            </a:r>
          </a:p>
          <a:p>
            <a:endParaRPr lang="en-US" b="1" dirty="0"/>
          </a:p>
        </p:txBody>
      </p:sp>
      <p:pic>
        <p:nvPicPr>
          <p:cNvPr id="4" name="Picture 3" descr="A close up of a map&#10;&#10;Description automatically generated">
            <a:extLst>
              <a:ext uri="{FF2B5EF4-FFF2-40B4-BE49-F238E27FC236}">
                <a16:creationId xmlns:a16="http://schemas.microsoft.com/office/drawing/2014/main" id="{9E74240A-C9B1-4D4C-B823-AF4C183BD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692" y="1756310"/>
            <a:ext cx="8238535" cy="3586705"/>
          </a:xfrm>
          <a:prstGeom prst="rect">
            <a:avLst/>
          </a:prstGeom>
        </p:spPr>
      </p:pic>
    </p:spTree>
    <p:extLst>
      <p:ext uri="{BB962C8B-B14F-4D97-AF65-F5344CB8AC3E}">
        <p14:creationId xmlns:p14="http://schemas.microsoft.com/office/powerpoint/2010/main" val="104300917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8C2A700-2ADF-451E-BAD0-ABC68DE317B8}"/>
              </a:ext>
            </a:extLst>
          </p:cNvPr>
          <p:cNvSpPr>
            <a:spLocks noGrp="1"/>
          </p:cNvSpPr>
          <p:nvPr>
            <p:ph type="title"/>
          </p:nvPr>
        </p:nvSpPr>
        <p:spPr/>
        <p:txBody>
          <a:bodyPr>
            <a:normAutofit/>
          </a:bodyPr>
          <a:lstStyle/>
          <a:p>
            <a:r>
              <a:rPr lang="en-US" dirty="0"/>
              <a:t>ETL TRANSFORMATIONS</a:t>
            </a:r>
          </a:p>
        </p:txBody>
      </p:sp>
      <p:sp>
        <p:nvSpPr>
          <p:cNvPr id="8" name="Content Placeholder 7">
            <a:extLst>
              <a:ext uri="{FF2B5EF4-FFF2-40B4-BE49-F238E27FC236}">
                <a16:creationId xmlns:a16="http://schemas.microsoft.com/office/drawing/2014/main" id="{CB77231B-E428-45F5-B923-9DFA5B63FC4D}"/>
              </a:ext>
            </a:extLst>
          </p:cNvPr>
          <p:cNvSpPr>
            <a:spLocks noGrp="1"/>
          </p:cNvSpPr>
          <p:nvPr>
            <p:ph idx="1"/>
          </p:nvPr>
        </p:nvSpPr>
        <p:spPr/>
        <p:txBody>
          <a:bodyPr/>
          <a:lstStyle/>
          <a:p>
            <a:r>
              <a:rPr lang="en-US" dirty="0"/>
              <a:t>After doing </a:t>
            </a:r>
            <a:r>
              <a:rPr lang="en-US" dirty="0" err="1"/>
              <a:t>etl</a:t>
            </a:r>
            <a:r>
              <a:rPr lang="en-US" dirty="0"/>
              <a:t> and string and </a:t>
            </a:r>
            <a:r>
              <a:rPr lang="en-US" dirty="0" err="1"/>
              <a:t>concat</a:t>
            </a:r>
            <a:r>
              <a:rPr lang="en-US" dirty="0"/>
              <a:t> operation our whole data consists of two new changes</a:t>
            </a:r>
          </a:p>
          <a:p>
            <a:r>
              <a:rPr lang="en-US" dirty="0"/>
              <a:t>Changing the </a:t>
            </a:r>
            <a:r>
              <a:rPr lang="en-US" dirty="0" err="1"/>
              <a:t>incident_category</a:t>
            </a:r>
            <a:r>
              <a:rPr lang="en-US" dirty="0"/>
              <a:t> into the severity scale</a:t>
            </a:r>
          </a:p>
          <a:p>
            <a:r>
              <a:rPr lang="en-US" dirty="0"/>
              <a:t>Changing the sunrise and sunset data into </a:t>
            </a:r>
            <a:r>
              <a:rPr lang="en-US" dirty="0" err="1"/>
              <a:t>concatination</a:t>
            </a:r>
            <a:r>
              <a:rPr lang="en-US" dirty="0"/>
              <a:t> of </a:t>
            </a:r>
            <a:r>
              <a:rPr lang="en-US" dirty="0" err="1"/>
              <a:t>sundata</a:t>
            </a:r>
            <a:r>
              <a:rPr lang="en-US" dirty="0"/>
              <a:t>.</a:t>
            </a:r>
          </a:p>
          <a:p>
            <a:r>
              <a:rPr lang="en-US" dirty="0"/>
              <a:t>So our final two tables will have type of severity in </a:t>
            </a:r>
            <a:r>
              <a:rPr lang="en-US" dirty="0" err="1"/>
              <a:t>cta</a:t>
            </a:r>
            <a:r>
              <a:rPr lang="en-US" dirty="0"/>
              <a:t> table</a:t>
            </a:r>
          </a:p>
          <a:p>
            <a:r>
              <a:rPr lang="en-US" dirty="0"/>
              <a:t>And </a:t>
            </a:r>
            <a:r>
              <a:rPr lang="en-US" dirty="0" err="1"/>
              <a:t>sundata</a:t>
            </a:r>
            <a:r>
              <a:rPr lang="en-US" dirty="0"/>
              <a:t> new column in temperature table.</a:t>
            </a:r>
          </a:p>
          <a:p>
            <a:endParaRPr lang="en-US" dirty="0"/>
          </a:p>
        </p:txBody>
      </p:sp>
    </p:spTree>
    <p:extLst>
      <p:ext uri="{BB962C8B-B14F-4D97-AF65-F5344CB8AC3E}">
        <p14:creationId xmlns:p14="http://schemas.microsoft.com/office/powerpoint/2010/main" val="1670891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14D91-B88D-49A3-AAF7-9EAFAB8B0410}"/>
              </a:ext>
            </a:extLst>
          </p:cNvPr>
          <p:cNvSpPr>
            <a:spLocks noGrp="1"/>
          </p:cNvSpPr>
          <p:nvPr>
            <p:ph type="title"/>
          </p:nvPr>
        </p:nvSpPr>
        <p:spPr>
          <a:xfrm>
            <a:off x="1640156" y="97538"/>
            <a:ext cx="8911687" cy="858094"/>
          </a:xfrm>
        </p:spPr>
        <p:txBody>
          <a:bodyPr>
            <a:normAutofit fontScale="90000"/>
          </a:bodyPr>
          <a:lstStyle/>
          <a:p>
            <a:r>
              <a:rPr lang="en-US" b="1" dirty="0"/>
              <a:t>SQL QUERY FOR COMBINING TWO DATASET’S AND CREATING NEED TABLES FOR ETL PROCESS</a:t>
            </a:r>
          </a:p>
        </p:txBody>
      </p:sp>
      <p:pic>
        <p:nvPicPr>
          <p:cNvPr id="8" name="Picture 7" descr="A screenshot of a social media post&#10;&#10;Description automatically generated">
            <a:extLst>
              <a:ext uri="{FF2B5EF4-FFF2-40B4-BE49-F238E27FC236}">
                <a16:creationId xmlns:a16="http://schemas.microsoft.com/office/drawing/2014/main" id="{3D01024E-BDFD-466C-91C1-F953DD082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17" y="2084310"/>
            <a:ext cx="4228799" cy="4247105"/>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A175070-46B7-431F-A46B-A73BF4CE3ED9}"/>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6528275" y="2084310"/>
            <a:ext cx="3165553" cy="4247105"/>
          </a:xfrm>
          <a:prstGeom prst="rect">
            <a:avLst/>
          </a:prstGeom>
        </p:spPr>
      </p:pic>
    </p:spTree>
    <p:extLst>
      <p:ext uri="{BB962C8B-B14F-4D97-AF65-F5344CB8AC3E}">
        <p14:creationId xmlns:p14="http://schemas.microsoft.com/office/powerpoint/2010/main" val="371475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97FC-A8E5-4714-8EE0-3725934C1970}"/>
              </a:ext>
            </a:extLst>
          </p:cNvPr>
          <p:cNvSpPr>
            <a:spLocks noGrp="1"/>
          </p:cNvSpPr>
          <p:nvPr>
            <p:ph type="title"/>
          </p:nvPr>
        </p:nvSpPr>
        <p:spPr>
          <a:xfrm>
            <a:off x="1822215" y="663298"/>
            <a:ext cx="8911687" cy="1280890"/>
          </a:xfrm>
        </p:spPr>
        <p:txBody>
          <a:bodyPr/>
          <a:lstStyle/>
          <a:p>
            <a:r>
              <a:rPr lang="en-US" b="1" dirty="0"/>
              <a:t>JOINING OPERATION</a:t>
            </a:r>
          </a:p>
        </p:txBody>
      </p:sp>
      <p:pic>
        <p:nvPicPr>
          <p:cNvPr id="4" name="Picture 3" descr="A screenshot of a cell phone&#10;&#10;Description automatically generated">
            <a:extLst>
              <a:ext uri="{FF2B5EF4-FFF2-40B4-BE49-F238E27FC236}">
                <a16:creationId xmlns:a16="http://schemas.microsoft.com/office/drawing/2014/main" id="{653511F2-F8B3-4468-8F7C-F126600F1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0325" y="2509232"/>
            <a:ext cx="8139316" cy="1839536"/>
          </a:xfrm>
          <a:prstGeom prst="rect">
            <a:avLst/>
          </a:prstGeom>
        </p:spPr>
      </p:pic>
      <p:sp>
        <p:nvSpPr>
          <p:cNvPr id="5" name="TextBox 4">
            <a:extLst>
              <a:ext uri="{FF2B5EF4-FFF2-40B4-BE49-F238E27FC236}">
                <a16:creationId xmlns:a16="http://schemas.microsoft.com/office/drawing/2014/main" id="{2EA07FCE-DD56-432A-9918-0191042093C9}"/>
              </a:ext>
            </a:extLst>
          </p:cNvPr>
          <p:cNvSpPr txBox="1"/>
          <p:nvPr/>
        </p:nvSpPr>
        <p:spPr>
          <a:xfrm>
            <a:off x="1524824" y="5135675"/>
            <a:ext cx="8734097" cy="646331"/>
          </a:xfrm>
          <a:prstGeom prst="rect">
            <a:avLst/>
          </a:prstGeom>
          <a:noFill/>
        </p:spPr>
        <p:txBody>
          <a:bodyPr wrap="square" rtlCol="0">
            <a:spAutoFit/>
          </a:bodyPr>
          <a:lstStyle/>
          <a:p>
            <a:r>
              <a:rPr lang="en-US" b="1" dirty="0"/>
              <a:t>This operation will consolidate the </a:t>
            </a:r>
            <a:r>
              <a:rPr lang="en-US" b="1" dirty="0" err="1"/>
              <a:t>cta</a:t>
            </a:r>
            <a:r>
              <a:rPr lang="en-US" b="1" dirty="0"/>
              <a:t> crime and surrounding information data and the weather data into single dataset</a:t>
            </a:r>
          </a:p>
        </p:txBody>
      </p:sp>
    </p:spTree>
    <p:extLst>
      <p:ext uri="{BB962C8B-B14F-4D97-AF65-F5344CB8AC3E}">
        <p14:creationId xmlns:p14="http://schemas.microsoft.com/office/powerpoint/2010/main" val="2076547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24E2F-D962-446B-9E40-5379FD8CFF2B}"/>
              </a:ext>
            </a:extLst>
          </p:cNvPr>
          <p:cNvSpPr>
            <a:spLocks noGrp="1"/>
          </p:cNvSpPr>
          <p:nvPr>
            <p:ph type="title"/>
          </p:nvPr>
        </p:nvSpPr>
        <p:spPr>
          <a:xfrm>
            <a:off x="502116" y="169162"/>
            <a:ext cx="8911687" cy="972168"/>
          </a:xfrm>
        </p:spPr>
        <p:txBody>
          <a:bodyPr>
            <a:normAutofit fontScale="90000"/>
          </a:bodyPr>
          <a:lstStyle/>
          <a:p>
            <a:r>
              <a:rPr lang="en-US" b="1" dirty="0"/>
              <a:t>OUR CONSOLIDATED DATA LOOKS LIKE THIS</a:t>
            </a:r>
          </a:p>
        </p:txBody>
      </p:sp>
      <p:pic>
        <p:nvPicPr>
          <p:cNvPr id="4" name="Picture 3" descr="A close up of text on a white background&#10;&#10;Description automatically generated">
            <a:extLst>
              <a:ext uri="{FF2B5EF4-FFF2-40B4-BE49-F238E27FC236}">
                <a16:creationId xmlns:a16="http://schemas.microsoft.com/office/drawing/2014/main" id="{741B7E53-63F9-4212-AEAC-1F380D432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33216"/>
            <a:ext cx="12192000" cy="5324784"/>
          </a:xfrm>
          <a:prstGeom prst="rect">
            <a:avLst/>
          </a:prstGeom>
        </p:spPr>
      </p:pic>
    </p:spTree>
    <p:extLst>
      <p:ext uri="{BB962C8B-B14F-4D97-AF65-F5344CB8AC3E}">
        <p14:creationId xmlns:p14="http://schemas.microsoft.com/office/powerpoint/2010/main" val="1392153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dark, sitting, light, black&#10;&#10;Description automatically generated">
            <a:extLst>
              <a:ext uri="{FF2B5EF4-FFF2-40B4-BE49-F238E27FC236}">
                <a16:creationId xmlns:a16="http://schemas.microsoft.com/office/drawing/2014/main" id="{DE279F84-4F85-4422-AD00-6BFEC1111135}"/>
              </a:ext>
            </a:extLst>
          </p:cNvPr>
          <p:cNvPicPr>
            <a:picLocks noChangeAspect="1"/>
          </p:cNvPicPr>
          <p:nvPr/>
        </p:nvPicPr>
        <p:blipFill rotWithShape="1">
          <a:blip r:embed="rId2"/>
          <a:srcRect t="31115" r="-1" b="7195"/>
          <a:stretch/>
        </p:blipFill>
        <p:spPr>
          <a:xfrm>
            <a:off x="1" y="-5"/>
            <a:ext cx="12191695" cy="5020241"/>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 name="Title 1">
            <a:extLst>
              <a:ext uri="{FF2B5EF4-FFF2-40B4-BE49-F238E27FC236}">
                <a16:creationId xmlns:a16="http://schemas.microsoft.com/office/drawing/2014/main" id="{2C97DB44-F937-497B-A0B8-0210F6D6E175}"/>
              </a:ext>
            </a:extLst>
          </p:cNvPr>
          <p:cNvSpPr>
            <a:spLocks noGrp="1"/>
          </p:cNvSpPr>
          <p:nvPr>
            <p:ph type="title"/>
          </p:nvPr>
        </p:nvSpPr>
        <p:spPr>
          <a:xfrm>
            <a:off x="636916" y="4854346"/>
            <a:ext cx="10407602" cy="868026"/>
          </a:xfrm>
        </p:spPr>
        <p:txBody>
          <a:bodyPr vert="horz" lIns="91440" tIns="45720" rIns="91440" bIns="45720" rtlCol="0" anchor="b">
            <a:normAutofit/>
          </a:bodyPr>
          <a:lstStyle/>
          <a:p>
            <a:r>
              <a:rPr lang="en-US" sz="4800" dirty="0">
                <a:solidFill>
                  <a:srgbClr val="EBEBEB"/>
                </a:solidFill>
              </a:rPr>
              <a:t>DATA VISUALIZATION</a:t>
            </a:r>
          </a:p>
        </p:txBody>
      </p:sp>
    </p:spTree>
    <p:extLst>
      <p:ext uri="{BB962C8B-B14F-4D97-AF65-F5344CB8AC3E}">
        <p14:creationId xmlns:p14="http://schemas.microsoft.com/office/powerpoint/2010/main" val="3086471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56381468-F8EB-44F1-95F0-3C3A48139814}"/>
              </a:ext>
            </a:extLst>
          </p:cNvPr>
          <p:cNvPicPr>
            <a:picLocks noChangeAspect="1"/>
          </p:cNvPicPr>
          <p:nvPr/>
        </p:nvPicPr>
        <p:blipFill rotWithShape="1">
          <a:blip r:embed="rId2">
            <a:extLst>
              <a:ext uri="{28A0092B-C50C-407E-A947-70E740481C1C}">
                <a14:useLocalDpi xmlns:a14="http://schemas.microsoft.com/office/drawing/2010/main" val="0"/>
              </a:ext>
            </a:extLst>
          </a:blip>
          <a:srcRect l="13095" t="16297" b="9629"/>
          <a:stretch/>
        </p:blipFill>
        <p:spPr>
          <a:xfrm>
            <a:off x="667656" y="101600"/>
            <a:ext cx="10595429" cy="5080000"/>
          </a:xfrm>
          <a:prstGeom prst="rect">
            <a:avLst/>
          </a:prstGeom>
          <a:ln>
            <a:solidFill>
              <a:schemeClr val="accent1"/>
            </a:solidFill>
          </a:ln>
        </p:spPr>
      </p:pic>
      <p:sp>
        <p:nvSpPr>
          <p:cNvPr id="4" name="TextBox 3">
            <a:extLst>
              <a:ext uri="{FF2B5EF4-FFF2-40B4-BE49-F238E27FC236}">
                <a16:creationId xmlns:a16="http://schemas.microsoft.com/office/drawing/2014/main" id="{DE9F5BA9-EE3F-4700-877F-359CE49FCC14}"/>
              </a:ext>
            </a:extLst>
          </p:cNvPr>
          <p:cNvSpPr txBox="1"/>
          <p:nvPr/>
        </p:nvSpPr>
        <p:spPr>
          <a:xfrm>
            <a:off x="870857" y="5428343"/>
            <a:ext cx="10000343" cy="923330"/>
          </a:xfrm>
          <a:prstGeom prst="rect">
            <a:avLst/>
          </a:prstGeom>
          <a:noFill/>
        </p:spPr>
        <p:txBody>
          <a:bodyPr wrap="square" rtlCol="0">
            <a:spAutoFit/>
          </a:bodyPr>
          <a:lstStyle/>
          <a:p>
            <a:r>
              <a:rPr lang="en-US" dirty="0"/>
              <a:t>The above tree chart describes the total number of crime incidents at the CTA sites in a form that is easy to understand. Green refers to low number of crime incidents and it progresses towards red through white. </a:t>
            </a:r>
          </a:p>
        </p:txBody>
      </p:sp>
    </p:spTree>
    <p:extLst>
      <p:ext uri="{BB962C8B-B14F-4D97-AF65-F5344CB8AC3E}">
        <p14:creationId xmlns:p14="http://schemas.microsoft.com/office/powerpoint/2010/main" val="2694192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80801E94-A747-41BB-A098-F32ECB1D886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
            <a:ext cx="12191980" cy="5617030"/>
          </a:xfrm>
          <a:prstGeom prst="rect">
            <a:avLst/>
          </a:prstGeom>
        </p:spPr>
      </p:pic>
      <p:sp>
        <p:nvSpPr>
          <p:cNvPr id="3" name="TextBox 2">
            <a:extLst>
              <a:ext uri="{FF2B5EF4-FFF2-40B4-BE49-F238E27FC236}">
                <a16:creationId xmlns:a16="http://schemas.microsoft.com/office/drawing/2014/main" id="{49F69822-47F1-4B92-8BCE-C1C8E9FE9148}"/>
              </a:ext>
            </a:extLst>
          </p:cNvPr>
          <p:cNvSpPr txBox="1"/>
          <p:nvPr/>
        </p:nvSpPr>
        <p:spPr>
          <a:xfrm>
            <a:off x="3646200" y="5291755"/>
            <a:ext cx="5584885" cy="2384064"/>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a:spcBef>
                <a:spcPts val="1000"/>
              </a:spcBef>
              <a:buClr>
                <a:schemeClr val="bg2">
                  <a:lumMod val="40000"/>
                  <a:lumOff val="60000"/>
                </a:schemeClr>
              </a:buClr>
              <a:buSzPct val="80000"/>
              <a:buFont typeface="Wingdings 3" charset="2"/>
              <a:buChar char=""/>
            </a:pPr>
            <a:r>
              <a:rPr lang="en-US" dirty="0">
                <a:latin typeface="+mj-lt"/>
                <a:ea typeface="+mj-ea"/>
                <a:cs typeface="+mj-cs"/>
              </a:rPr>
              <a:t>This graph illustrates that According to different time category in each day of the week the total crimes are reported</a:t>
            </a:r>
          </a:p>
        </p:txBody>
      </p:sp>
    </p:spTree>
    <p:extLst>
      <p:ext uri="{BB962C8B-B14F-4D97-AF65-F5344CB8AC3E}">
        <p14:creationId xmlns:p14="http://schemas.microsoft.com/office/powerpoint/2010/main" val="3272248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3391" y="624110"/>
            <a:ext cx="9383408" cy="1280890"/>
          </a:xfrm>
        </p:spPr>
        <p:txBody>
          <a:bodyPr>
            <a:normAutofit/>
          </a:bodyPr>
          <a:lstStyle/>
          <a:p>
            <a:r>
              <a:rPr lang="en-US" b="1">
                <a:ln w="0"/>
                <a:solidFill>
                  <a:schemeClr val="tx1"/>
                </a:solidFill>
                <a:effectLst>
                  <a:outerShdw blurRad="38100" dist="19050" dir="2700000" algn="tl" rotWithShape="0">
                    <a:schemeClr val="dk1">
                      <a:alpha val="40000"/>
                    </a:schemeClr>
                  </a:outerShdw>
                </a:effectLst>
                <a:latin typeface="Tunga" panose="020B0502040204020203" pitchFamily="34" charset="0"/>
                <a:cs typeface="Tunga" panose="020B0502040204020203" pitchFamily="34" charset="0"/>
              </a:rPr>
              <a:t>Agenda</a:t>
            </a:r>
            <a:endParaRPr lang="en-US" b="1" dirty="0">
              <a:solidFill>
                <a:schemeClr val="bg1"/>
              </a:solidFill>
              <a:latin typeface="Tunga" panose="020B0502040204020203" pitchFamily="34" charset="0"/>
              <a:cs typeface="Tunga" panose="020B0502040204020203" pitchFamily="34" charset="0"/>
            </a:endParaRPr>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3474182322"/>
              </p:ext>
            </p:extLst>
          </p:nvPr>
        </p:nvGraphicFramePr>
        <p:xfrm>
          <a:off x="163071" y="2035441"/>
          <a:ext cx="11865857" cy="45309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E86838F4-9872-4B7A-90D3-83660057262E}"/>
              </a:ext>
            </a:extLst>
          </p:cNvPr>
          <p:cNvSpPr txBox="1"/>
          <p:nvPr/>
        </p:nvSpPr>
        <p:spPr>
          <a:xfrm>
            <a:off x="1219200" y="2480399"/>
            <a:ext cx="5899372" cy="923330"/>
          </a:xfrm>
          <a:prstGeom prst="rect">
            <a:avLst/>
          </a:prstGeom>
          <a:noFill/>
        </p:spPr>
        <p:txBody>
          <a:bodyPr wrap="none" rtlCol="0">
            <a:spAutoFit/>
          </a:bodyPr>
          <a:lstStyle/>
          <a:p>
            <a:r>
              <a:rPr lang="en-US"/>
              <a:t>Data Preparation / Provisioning</a:t>
            </a:r>
          </a:p>
          <a:p>
            <a:pPr marL="285750" indent="-285750">
              <a:buFont typeface="Arial" panose="020B0604020202020204" pitchFamily="34" charset="0"/>
              <a:buChar char="•"/>
            </a:pPr>
            <a:r>
              <a:rPr lang="en-US"/>
              <a:t>ETL Implementation – Extract and Transform</a:t>
            </a:r>
          </a:p>
          <a:p>
            <a:pPr marL="285750" indent="-285750">
              <a:buFont typeface="Arial" panose="020B0604020202020204" pitchFamily="34" charset="0"/>
              <a:buChar char="•"/>
            </a:pPr>
            <a:r>
              <a:rPr lang="en-US"/>
              <a:t>Data Modelling - Normalization and Denormalization</a:t>
            </a:r>
            <a:endParaRPr lang="en-US" dirty="0"/>
          </a:p>
        </p:txBody>
      </p:sp>
      <p:sp>
        <p:nvSpPr>
          <p:cNvPr id="6" name="TextBox 5">
            <a:extLst>
              <a:ext uri="{FF2B5EF4-FFF2-40B4-BE49-F238E27FC236}">
                <a16:creationId xmlns:a16="http://schemas.microsoft.com/office/drawing/2014/main" id="{026009A8-8490-4197-BD41-5E1B7D34C60A}"/>
              </a:ext>
            </a:extLst>
          </p:cNvPr>
          <p:cNvSpPr txBox="1"/>
          <p:nvPr/>
        </p:nvSpPr>
        <p:spPr>
          <a:xfrm>
            <a:off x="1219200" y="3670430"/>
            <a:ext cx="2972289" cy="923330"/>
          </a:xfrm>
          <a:prstGeom prst="rect">
            <a:avLst/>
          </a:prstGeom>
          <a:noFill/>
        </p:spPr>
        <p:txBody>
          <a:bodyPr wrap="none" rtlCol="0">
            <a:spAutoFit/>
          </a:bodyPr>
          <a:lstStyle/>
          <a:p>
            <a:r>
              <a:rPr lang="en-US"/>
              <a:t>Dashboard Implementation</a:t>
            </a:r>
          </a:p>
          <a:p>
            <a:pPr marL="285750" indent="-285750">
              <a:buFont typeface="Arial" panose="020B0604020202020204" pitchFamily="34" charset="0"/>
              <a:buChar char="•"/>
            </a:pPr>
            <a:r>
              <a:rPr lang="en-US"/>
              <a:t>Visualization and Charts</a:t>
            </a:r>
          </a:p>
          <a:p>
            <a:pPr marL="285750" indent="-285750">
              <a:buFont typeface="Arial" panose="020B0604020202020204" pitchFamily="34" charset="0"/>
              <a:buChar char="•"/>
            </a:pPr>
            <a:r>
              <a:rPr lang="en-US"/>
              <a:t>Interactive Elements</a:t>
            </a:r>
            <a:endParaRPr lang="en-US" dirty="0"/>
          </a:p>
        </p:txBody>
      </p:sp>
      <p:sp>
        <p:nvSpPr>
          <p:cNvPr id="7" name="TextBox 6">
            <a:extLst>
              <a:ext uri="{FF2B5EF4-FFF2-40B4-BE49-F238E27FC236}">
                <a16:creationId xmlns:a16="http://schemas.microsoft.com/office/drawing/2014/main" id="{0D63A992-CD48-47D8-B114-04F0E54A490C}"/>
              </a:ext>
            </a:extLst>
          </p:cNvPr>
          <p:cNvSpPr txBox="1"/>
          <p:nvPr/>
        </p:nvSpPr>
        <p:spPr>
          <a:xfrm>
            <a:off x="1219200" y="4778901"/>
            <a:ext cx="5635582" cy="646331"/>
          </a:xfrm>
          <a:prstGeom prst="rect">
            <a:avLst/>
          </a:prstGeom>
          <a:noFill/>
        </p:spPr>
        <p:txBody>
          <a:bodyPr wrap="none" rtlCol="0">
            <a:spAutoFit/>
          </a:bodyPr>
          <a:lstStyle/>
          <a:p>
            <a:r>
              <a:rPr lang="en-US"/>
              <a:t>Analysis</a:t>
            </a:r>
          </a:p>
          <a:p>
            <a:pPr marL="285750" indent="-285750">
              <a:buFont typeface="Arial" panose="020B0604020202020204" pitchFamily="34" charset="0"/>
              <a:buChar char="•"/>
            </a:pPr>
            <a:r>
              <a:rPr lang="en-US"/>
              <a:t>Trends and Predictive Analytics and Other Insights</a:t>
            </a:r>
            <a:endParaRPr lang="en-US" dirty="0"/>
          </a:p>
        </p:txBody>
      </p:sp>
      <p:sp>
        <p:nvSpPr>
          <p:cNvPr id="8" name="TextBox 7">
            <a:extLst>
              <a:ext uri="{FF2B5EF4-FFF2-40B4-BE49-F238E27FC236}">
                <a16:creationId xmlns:a16="http://schemas.microsoft.com/office/drawing/2014/main" id="{BF916F70-897C-48FA-9461-72B3825BDA8F}"/>
              </a:ext>
            </a:extLst>
          </p:cNvPr>
          <p:cNvSpPr txBox="1"/>
          <p:nvPr/>
        </p:nvSpPr>
        <p:spPr>
          <a:xfrm>
            <a:off x="1219200" y="5643051"/>
            <a:ext cx="3924601" cy="923330"/>
          </a:xfrm>
          <a:prstGeom prst="rect">
            <a:avLst/>
          </a:prstGeom>
          <a:noFill/>
        </p:spPr>
        <p:txBody>
          <a:bodyPr wrap="none" rtlCol="0">
            <a:spAutoFit/>
          </a:bodyPr>
          <a:lstStyle/>
          <a:p>
            <a:r>
              <a:rPr lang="en-US" dirty="0"/>
              <a:t>Documentation</a:t>
            </a:r>
          </a:p>
          <a:p>
            <a:pPr marL="285750" indent="-285750">
              <a:buFont typeface="Arial" panose="020B0604020202020204" pitchFamily="34" charset="0"/>
              <a:buChar char="•"/>
            </a:pPr>
            <a:r>
              <a:rPr lang="en-US" dirty="0"/>
              <a:t>References</a:t>
            </a:r>
          </a:p>
          <a:p>
            <a:pPr marL="285750" indent="-285750">
              <a:buFont typeface="Arial" panose="020B0604020202020204" pitchFamily="34" charset="0"/>
              <a:buChar char="•"/>
            </a:pPr>
            <a:r>
              <a:rPr lang="en-US" dirty="0"/>
              <a:t>ETL Process, Reporting Analytics</a:t>
            </a: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BA0C832B-D2E4-425F-80B5-F8E8E5C56E6E}"/>
              </a:ext>
            </a:extLst>
          </p:cNvPr>
          <p:cNvPicPr>
            <a:picLocks noChangeAspect="1"/>
          </p:cNvPicPr>
          <p:nvPr/>
        </p:nvPicPr>
        <p:blipFill rotWithShape="1">
          <a:blip r:embed="rId2">
            <a:extLst>
              <a:ext uri="{28A0092B-C50C-407E-A947-70E740481C1C}">
                <a14:useLocalDpi xmlns:a14="http://schemas.microsoft.com/office/drawing/2010/main" val="0"/>
              </a:ext>
            </a:extLst>
          </a:blip>
          <a:srcRect t="9091" r="9091"/>
          <a:stretch/>
        </p:blipFill>
        <p:spPr>
          <a:xfrm>
            <a:off x="20" y="10"/>
            <a:ext cx="12191980" cy="5979876"/>
          </a:xfrm>
          <a:prstGeom prst="rect">
            <a:avLst/>
          </a:prstGeom>
        </p:spPr>
      </p:pic>
      <p:sp>
        <p:nvSpPr>
          <p:cNvPr id="4" name="TextBox 3">
            <a:extLst>
              <a:ext uri="{FF2B5EF4-FFF2-40B4-BE49-F238E27FC236}">
                <a16:creationId xmlns:a16="http://schemas.microsoft.com/office/drawing/2014/main" id="{9AA34F17-30BE-4981-81B5-FB6273CE49DE}"/>
              </a:ext>
            </a:extLst>
          </p:cNvPr>
          <p:cNvSpPr txBox="1"/>
          <p:nvPr/>
        </p:nvSpPr>
        <p:spPr>
          <a:xfrm>
            <a:off x="389613" y="6099629"/>
            <a:ext cx="9349472" cy="1288142"/>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dirty="0"/>
              <a:t>According to this graph, incident are counted according to different time category  and 3 months. It shows that most of the incidents happen in late night.</a:t>
            </a:r>
          </a:p>
        </p:txBody>
      </p:sp>
    </p:spTree>
    <p:extLst>
      <p:ext uri="{BB962C8B-B14F-4D97-AF65-F5344CB8AC3E}">
        <p14:creationId xmlns:p14="http://schemas.microsoft.com/office/powerpoint/2010/main" val="1228824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D4AA7B9-0155-4AE5-BFAB-2CA27079CCD5}"/>
              </a:ext>
            </a:extLst>
          </p:cNvPr>
          <p:cNvPicPr>
            <a:picLocks noChangeAspect="1"/>
          </p:cNvPicPr>
          <p:nvPr/>
        </p:nvPicPr>
        <p:blipFill rotWithShape="1">
          <a:blip r:embed="rId2">
            <a:extLst>
              <a:ext uri="{28A0092B-C50C-407E-A947-70E740481C1C}">
                <a14:useLocalDpi xmlns:a14="http://schemas.microsoft.com/office/drawing/2010/main" val="0"/>
              </a:ext>
            </a:extLst>
          </a:blip>
          <a:srcRect l="23459" t="15772" r="450" b="9373"/>
          <a:stretch/>
        </p:blipFill>
        <p:spPr>
          <a:xfrm>
            <a:off x="246743" y="173475"/>
            <a:ext cx="10626974" cy="5880538"/>
          </a:xfrm>
          <a:prstGeom prst="rect">
            <a:avLst/>
          </a:prstGeom>
          <a:ln>
            <a:solidFill>
              <a:schemeClr val="accent1"/>
            </a:solidFill>
          </a:ln>
        </p:spPr>
      </p:pic>
      <p:sp>
        <p:nvSpPr>
          <p:cNvPr id="4" name="TextBox 3">
            <a:extLst>
              <a:ext uri="{FF2B5EF4-FFF2-40B4-BE49-F238E27FC236}">
                <a16:creationId xmlns:a16="http://schemas.microsoft.com/office/drawing/2014/main" id="{188E2472-20D4-48BF-87A9-8432B9A585C1}"/>
              </a:ext>
            </a:extLst>
          </p:cNvPr>
          <p:cNvSpPr txBox="1"/>
          <p:nvPr/>
        </p:nvSpPr>
        <p:spPr>
          <a:xfrm>
            <a:off x="0" y="6038194"/>
            <a:ext cx="11549124" cy="646331"/>
          </a:xfrm>
          <a:prstGeom prst="rect">
            <a:avLst/>
          </a:prstGeom>
          <a:noFill/>
        </p:spPr>
        <p:txBody>
          <a:bodyPr wrap="none" rtlCol="0">
            <a:spAutoFit/>
          </a:bodyPr>
          <a:lstStyle/>
          <a:p>
            <a:r>
              <a:rPr lang="en-US" dirty="0"/>
              <a:t>This is a dual axis chart that represents data for no. of ATMs and crime incidents at CTA sites. The chart helps</a:t>
            </a:r>
          </a:p>
          <a:p>
            <a:r>
              <a:rPr lang="en-US" dirty="0"/>
              <a:t>us to understand a direct co-relation between the two.</a:t>
            </a:r>
          </a:p>
        </p:txBody>
      </p:sp>
    </p:spTree>
    <p:extLst>
      <p:ext uri="{BB962C8B-B14F-4D97-AF65-F5344CB8AC3E}">
        <p14:creationId xmlns:p14="http://schemas.microsoft.com/office/powerpoint/2010/main" val="461131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725BC81-BD7B-4191-BD4B-A4ECA1E92CF9}"/>
              </a:ext>
            </a:extLst>
          </p:cNvPr>
          <p:cNvPicPr>
            <a:picLocks noChangeAspect="1"/>
          </p:cNvPicPr>
          <p:nvPr/>
        </p:nvPicPr>
        <p:blipFill rotWithShape="1">
          <a:blip r:embed="rId2">
            <a:extLst>
              <a:ext uri="{28A0092B-C50C-407E-A947-70E740481C1C}">
                <a14:useLocalDpi xmlns:a14="http://schemas.microsoft.com/office/drawing/2010/main" val="0"/>
              </a:ext>
            </a:extLst>
          </a:blip>
          <a:srcRect l="23810" t="15867" b="8784"/>
          <a:stretch/>
        </p:blipFill>
        <p:spPr>
          <a:xfrm>
            <a:off x="1175656" y="246297"/>
            <a:ext cx="9602233" cy="5341703"/>
          </a:xfrm>
          <a:prstGeom prst="rect">
            <a:avLst/>
          </a:prstGeom>
          <a:ln>
            <a:solidFill>
              <a:schemeClr val="accent1"/>
            </a:solidFill>
          </a:ln>
        </p:spPr>
      </p:pic>
      <p:sp>
        <p:nvSpPr>
          <p:cNvPr id="4" name="TextBox 3">
            <a:extLst>
              <a:ext uri="{FF2B5EF4-FFF2-40B4-BE49-F238E27FC236}">
                <a16:creationId xmlns:a16="http://schemas.microsoft.com/office/drawing/2014/main" id="{11197558-9F29-4C40-AD39-9B087C53CDB3}"/>
              </a:ext>
            </a:extLst>
          </p:cNvPr>
          <p:cNvSpPr txBox="1"/>
          <p:nvPr/>
        </p:nvSpPr>
        <p:spPr>
          <a:xfrm>
            <a:off x="841829" y="5747657"/>
            <a:ext cx="10305142" cy="646331"/>
          </a:xfrm>
          <a:prstGeom prst="rect">
            <a:avLst/>
          </a:prstGeom>
          <a:noFill/>
        </p:spPr>
        <p:txBody>
          <a:bodyPr wrap="square" rtlCol="0">
            <a:spAutoFit/>
          </a:bodyPr>
          <a:lstStyle/>
          <a:p>
            <a:r>
              <a:rPr lang="en-US" dirty="0"/>
              <a:t>Similar to the previous dual axis graph, this one describes the proportion on crime incidents as per the number of restaurants near a CTA site.</a:t>
            </a:r>
          </a:p>
        </p:txBody>
      </p:sp>
    </p:spTree>
    <p:extLst>
      <p:ext uri="{BB962C8B-B14F-4D97-AF65-F5344CB8AC3E}">
        <p14:creationId xmlns:p14="http://schemas.microsoft.com/office/powerpoint/2010/main" val="587153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9DB74FFB-28AE-447F-A60D-C8FCD1171815}"/>
              </a:ext>
            </a:extLst>
          </p:cNvPr>
          <p:cNvPicPr>
            <a:picLocks noChangeAspect="1"/>
          </p:cNvPicPr>
          <p:nvPr/>
        </p:nvPicPr>
        <p:blipFill rotWithShape="1">
          <a:blip r:embed="rId2">
            <a:extLst>
              <a:ext uri="{28A0092B-C50C-407E-A947-70E740481C1C}">
                <a14:useLocalDpi xmlns:a14="http://schemas.microsoft.com/office/drawing/2010/main" val="0"/>
              </a:ext>
            </a:extLst>
          </a:blip>
          <a:srcRect l="23572" t="16085" b="8571"/>
          <a:stretch/>
        </p:blipFill>
        <p:spPr>
          <a:xfrm>
            <a:off x="1074057" y="148771"/>
            <a:ext cx="9318171" cy="5167085"/>
          </a:xfrm>
          <a:prstGeom prst="rect">
            <a:avLst/>
          </a:prstGeom>
          <a:ln>
            <a:solidFill>
              <a:schemeClr val="accent1"/>
            </a:solidFill>
          </a:ln>
        </p:spPr>
      </p:pic>
      <p:sp>
        <p:nvSpPr>
          <p:cNvPr id="7" name="TextBox 6">
            <a:extLst>
              <a:ext uri="{FF2B5EF4-FFF2-40B4-BE49-F238E27FC236}">
                <a16:creationId xmlns:a16="http://schemas.microsoft.com/office/drawing/2014/main" id="{434F8681-984D-4BC2-8980-746349FCE00A}"/>
              </a:ext>
            </a:extLst>
          </p:cNvPr>
          <p:cNvSpPr txBox="1"/>
          <p:nvPr/>
        </p:nvSpPr>
        <p:spPr>
          <a:xfrm>
            <a:off x="1074057" y="5544457"/>
            <a:ext cx="9956800" cy="923330"/>
          </a:xfrm>
          <a:prstGeom prst="rect">
            <a:avLst/>
          </a:prstGeom>
          <a:noFill/>
        </p:spPr>
        <p:txBody>
          <a:bodyPr wrap="square" rtlCol="0">
            <a:spAutoFit/>
          </a:bodyPr>
          <a:lstStyle/>
          <a:p>
            <a:r>
              <a:rPr lang="en-US" dirty="0"/>
              <a:t>The above scatter chart displays the size as per no. of incidents against the count of both restaurants and ATMs near a CTA site. The trend line describes that more crime incidents happen in area with greater no. of restaurants and ATMs.</a:t>
            </a:r>
          </a:p>
        </p:txBody>
      </p:sp>
    </p:spTree>
    <p:extLst>
      <p:ext uri="{BB962C8B-B14F-4D97-AF65-F5344CB8AC3E}">
        <p14:creationId xmlns:p14="http://schemas.microsoft.com/office/powerpoint/2010/main" val="1817553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A419DE-9645-4431-97E9-F2AD43ECB623}"/>
              </a:ext>
            </a:extLst>
          </p:cNvPr>
          <p:cNvPicPr>
            <a:picLocks noChangeAspect="1"/>
          </p:cNvPicPr>
          <p:nvPr/>
        </p:nvPicPr>
        <p:blipFill rotWithShape="1">
          <a:blip r:embed="rId2">
            <a:duotone>
              <a:prstClr val="black"/>
              <a:schemeClr val="accent5">
                <a:tint val="45000"/>
                <a:satMod val="400000"/>
              </a:schemeClr>
            </a:duotone>
            <a:alphaModFix amt="1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946E8B4-F718-4047-A5E4-6CC835DD50AE}"/>
              </a:ext>
            </a:extLst>
          </p:cNvPr>
          <p:cNvSpPr>
            <a:spLocks noGrp="1"/>
          </p:cNvSpPr>
          <p:nvPr>
            <p:ph type="title"/>
          </p:nvPr>
        </p:nvSpPr>
        <p:spPr/>
        <p:txBody>
          <a:bodyPr>
            <a:normAutofit/>
          </a:bodyPr>
          <a:lstStyle/>
          <a:p>
            <a:r>
              <a:rPr lang="en-US" b="1" dirty="0"/>
              <a:t>CONCLUSION</a:t>
            </a:r>
          </a:p>
        </p:txBody>
      </p:sp>
      <p:graphicFrame>
        <p:nvGraphicFramePr>
          <p:cNvPr id="5" name="Content Placeholder 2">
            <a:extLst>
              <a:ext uri="{FF2B5EF4-FFF2-40B4-BE49-F238E27FC236}">
                <a16:creationId xmlns:a16="http://schemas.microsoft.com/office/drawing/2014/main" id="{9F66FAEB-9845-47DE-8C27-332E37BA6C5A}"/>
              </a:ext>
            </a:extLst>
          </p:cNvPr>
          <p:cNvGraphicFramePr>
            <a:graphicFrameLocks noGrp="1"/>
          </p:cNvGraphicFramePr>
          <p:nvPr>
            <p:ph idx="1"/>
            <p:extLst>
              <p:ext uri="{D42A27DB-BD31-4B8C-83A1-F6EECF244321}">
                <p14:modId xmlns:p14="http://schemas.microsoft.com/office/powerpoint/2010/main" val="791759266"/>
              </p:ext>
            </p:extLst>
          </p:nvPr>
        </p:nvGraphicFramePr>
        <p:xfrm>
          <a:off x="1103313" y="2052638"/>
          <a:ext cx="8947150" cy="419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3254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B57C5D-AE8B-433B-9B28-B3054D624C16}"/>
              </a:ext>
            </a:extLst>
          </p:cNvPr>
          <p:cNvSpPr txBox="1"/>
          <p:nvPr/>
        </p:nvSpPr>
        <p:spPr>
          <a:xfrm>
            <a:off x="2801257" y="2351313"/>
            <a:ext cx="7213600" cy="1569660"/>
          </a:xfrm>
          <a:prstGeom prst="rect">
            <a:avLst/>
          </a:prstGeom>
          <a:noFill/>
        </p:spPr>
        <p:txBody>
          <a:bodyPr wrap="square" rtlCol="0">
            <a:spAutoFit/>
          </a:bodyPr>
          <a:lstStyle/>
          <a:p>
            <a:r>
              <a:rPr lang="en-US" sz="9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Thank You </a:t>
            </a:r>
          </a:p>
        </p:txBody>
      </p:sp>
      <p:sp>
        <p:nvSpPr>
          <p:cNvPr id="3" name="TextBox 2">
            <a:extLst>
              <a:ext uri="{FF2B5EF4-FFF2-40B4-BE49-F238E27FC236}">
                <a16:creationId xmlns:a16="http://schemas.microsoft.com/office/drawing/2014/main" id="{053609C0-0A74-4A83-8502-9C02955E8953}"/>
              </a:ext>
            </a:extLst>
          </p:cNvPr>
          <p:cNvSpPr txBox="1"/>
          <p:nvPr/>
        </p:nvSpPr>
        <p:spPr>
          <a:xfrm>
            <a:off x="3236685" y="4008059"/>
            <a:ext cx="7968343" cy="707886"/>
          </a:xfrm>
          <a:prstGeom prst="rect">
            <a:avLst/>
          </a:prstGeom>
          <a:noFill/>
        </p:spPr>
        <p:txBody>
          <a:bodyPr wrap="square" rtlCol="0">
            <a:spAutoFit/>
          </a:bodyPr>
          <a:lstStyle/>
          <a:p>
            <a:r>
              <a:rPr lang="en-US" sz="4000" dirty="0"/>
              <a:t>Stay home, stay safe!</a:t>
            </a:r>
          </a:p>
        </p:txBody>
      </p:sp>
    </p:spTree>
    <p:extLst>
      <p:ext uri="{BB962C8B-B14F-4D97-AF65-F5344CB8AC3E}">
        <p14:creationId xmlns:p14="http://schemas.microsoft.com/office/powerpoint/2010/main" val="16814077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a:grpSpLocks noGrp="1" noUngrp="1" noRot="1" noChangeAspect="1" noMove="1" noResize="1"/>
          </p:cNvGrpSpPr>
          <p:nvPr/>
        </p:nvGrpSpPr>
        <p:grpSpPr>
          <a:xfrm>
            <a:off x="9" y="228600"/>
            <a:ext cx="2851523" cy="6638625"/>
            <a:chOff x="2487613" y="285750"/>
            <a:chExt cx="2428875" cy="5654676"/>
          </a:xfrm>
        </p:grpSpPr>
        <p:sp>
          <p:nvSpPr>
            <p:cNvPr id="50"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51"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52"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53"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54"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55"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6"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7"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8"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9"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60"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61"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3" name="Group 62"/>
          <p:cNvGrpSpPr>
            <a:grpSpLocks noGrp="1" noUngrp="1" noRot="1" noChangeAspect="1" noMove="1" noResize="1"/>
          </p:cNvGrpSpPr>
          <p:nvPr/>
        </p:nvGrpSpPr>
        <p:grpSpPr>
          <a:xfrm>
            <a:off x="27224" y="-32"/>
            <a:ext cx="2356675" cy="6853285"/>
            <a:chOff x="6627813" y="195454"/>
            <a:chExt cx="1952625" cy="5678297"/>
          </a:xfrm>
        </p:grpSpPr>
        <p:sp>
          <p:nvSpPr>
            <p:cNvPr id="64"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65"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6"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7"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8"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9"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70"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71"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72"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73"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74"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75"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7" name="Rectangle 76"/>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9"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6" name="Picture 5" descr="A subway train&#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t="13023" r="9091" b="9790"/>
          <a:stretch>
            <a:fillRect/>
          </a:stretch>
        </p:blipFill>
        <p:spPr>
          <a:xfrm>
            <a:off x="20" y="10"/>
            <a:ext cx="12191980" cy="6857990"/>
          </a:xfrm>
          <a:prstGeom prst="rect">
            <a:avLst/>
          </a:prstGeom>
        </p:spPr>
      </p:pic>
      <p:sp>
        <p:nvSpPr>
          <p:cNvPr id="81" name="Freeform 5"/>
          <p:cNvSpPr>
            <a:spLocks noGrp="1" noRot="1" noChangeAspect="1" noMove="1" noResize="1" noEditPoints="1" noAdjustHandles="1" noChangeArrowheads="1" noChangeShapeType="1" noTextEdit="1"/>
          </p:cNvSpPr>
          <p:nvPr/>
        </p:nvSpPr>
        <p:spPr bwMode="grayWhite">
          <a:xfrm>
            <a:off x="0" y="0"/>
            <a:ext cx="10391775" cy="6858000"/>
          </a:xfrm>
          <a:custGeom>
            <a:avLst/>
            <a:gdLst>
              <a:gd name="T0" fmla="*/ 0 w 2184"/>
              <a:gd name="T1" fmla="*/ 1441 h 1441"/>
              <a:gd name="T2" fmla="*/ 1482 w 2184"/>
              <a:gd name="T3" fmla="*/ 1441 h 1441"/>
              <a:gd name="T4" fmla="*/ 2161 w 2184"/>
              <a:gd name="T5" fmla="*/ 762 h 1441"/>
              <a:gd name="T6" fmla="*/ 2161 w 2184"/>
              <a:gd name="T7" fmla="*/ 678 h 1441"/>
              <a:gd name="T8" fmla="*/ 1483 w 2184"/>
              <a:gd name="T9" fmla="*/ 0 h 1441"/>
              <a:gd name="T10" fmla="*/ 0 w 2184"/>
              <a:gd name="T11" fmla="*/ 0 h 1441"/>
              <a:gd name="T12" fmla="*/ 0 w 2184"/>
              <a:gd name="T13" fmla="*/ 1441 h 1441"/>
            </a:gdLst>
            <a:ahLst/>
            <a:cxnLst>
              <a:cxn ang="0">
                <a:pos x="T0" y="T1"/>
              </a:cxn>
              <a:cxn ang="0">
                <a:pos x="T2" y="T3"/>
              </a:cxn>
              <a:cxn ang="0">
                <a:pos x="T4" y="T5"/>
              </a:cxn>
              <a:cxn ang="0">
                <a:pos x="T6" y="T7"/>
              </a:cxn>
              <a:cxn ang="0">
                <a:pos x="T8" y="T9"/>
              </a:cxn>
              <a:cxn ang="0">
                <a:pos x="T10" y="T11"/>
              </a:cxn>
              <a:cxn ang="0">
                <a:pos x="T12" y="T13"/>
              </a:cxn>
            </a:cxnLst>
            <a:rect l="0" t="0" r="r" b="b"/>
            <a:pathLst>
              <a:path w="2184" h="1441">
                <a:moveTo>
                  <a:pt x="0" y="1441"/>
                </a:moveTo>
                <a:cubicBezTo>
                  <a:pt x="1482" y="1441"/>
                  <a:pt x="1482" y="1441"/>
                  <a:pt x="1482" y="1441"/>
                </a:cubicBezTo>
                <a:cubicBezTo>
                  <a:pt x="2161" y="762"/>
                  <a:pt x="2161" y="762"/>
                  <a:pt x="2161" y="762"/>
                </a:cubicBezTo>
                <a:cubicBezTo>
                  <a:pt x="2184" y="739"/>
                  <a:pt x="2184" y="701"/>
                  <a:pt x="2161" y="678"/>
                </a:cubicBezTo>
                <a:cubicBezTo>
                  <a:pt x="1483" y="0"/>
                  <a:pt x="1483" y="0"/>
                  <a:pt x="1483" y="0"/>
                </a:cubicBezTo>
                <a:cubicBezTo>
                  <a:pt x="0" y="0"/>
                  <a:pt x="0" y="0"/>
                  <a:pt x="0" y="0"/>
                </a:cubicBezTo>
                <a:lnTo>
                  <a:pt x="0" y="1441"/>
                </a:lnTo>
                <a:close/>
              </a:path>
            </a:pathLst>
          </a:cu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lstStyle/>
          <a:p>
            <a:endParaRPr lang="en-US"/>
          </a:p>
        </p:txBody>
      </p:sp>
      <p:sp>
        <p:nvSpPr>
          <p:cNvPr id="2" name="Title 1"/>
          <p:cNvSpPr>
            <a:spLocks noGrp="1"/>
          </p:cNvSpPr>
          <p:nvPr>
            <p:ph type="title"/>
          </p:nvPr>
        </p:nvSpPr>
        <p:spPr>
          <a:xfrm>
            <a:off x="541867" y="626533"/>
            <a:ext cx="7128933" cy="1278467"/>
          </a:xfrm>
        </p:spPr>
        <p:txBody>
          <a:bodyPr vert="horz" lIns="91440" tIns="45720" rIns="91440" bIns="45720" rtlCol="0" anchor="ctr">
            <a:normAutofit/>
          </a:bodyPr>
          <a:lstStyle/>
          <a:p>
            <a:r>
              <a:rPr lang="en-US" sz="3200" b="1">
                <a:solidFill>
                  <a:srgbClr val="FEFFFF"/>
                </a:solidFill>
              </a:rPr>
              <a:t>Research Problem</a:t>
            </a:r>
          </a:p>
        </p:txBody>
      </p:sp>
      <p:sp>
        <p:nvSpPr>
          <p:cNvPr id="7" name="TextBox 6"/>
          <p:cNvSpPr txBox="1"/>
          <p:nvPr/>
        </p:nvSpPr>
        <p:spPr>
          <a:xfrm>
            <a:off x="541868" y="2133599"/>
            <a:ext cx="7493000" cy="3809999"/>
          </a:xfrm>
          <a:prstGeom prst="rect">
            <a:avLst/>
          </a:prstGeom>
        </p:spPr>
        <p:txBody>
          <a:bodyPr vert="horz" lIns="91440" tIns="45720" rIns="91440" bIns="45720" rtlCol="0">
            <a:normAutofit/>
          </a:bodyPr>
          <a:lstStyle/>
          <a:p>
            <a:pPr indent="-228600" fontAlgn="base">
              <a:lnSpc>
                <a:spcPct val="90000"/>
              </a:lnSpc>
              <a:spcBef>
                <a:spcPts val="1000"/>
              </a:spcBef>
              <a:buClr>
                <a:schemeClr val="accent1"/>
              </a:buClr>
              <a:buSzPct val="80000"/>
              <a:buFont typeface="Wingdings 3" panose="05040102010807070707" charset="2"/>
              <a:buChar char=""/>
            </a:pPr>
            <a:r>
              <a:rPr lang="en-US">
                <a:solidFill>
                  <a:srgbClr val="FEFFFF"/>
                </a:solidFill>
              </a:rPr>
              <a:t>As the safety concern increases in Chicago area , most security agencies and the Police have been working around the clock to prevent crimes. However given the number of crimes and locations it is difficult to proactively prevent those crime from happening.</a:t>
            </a:r>
          </a:p>
          <a:p>
            <a:pPr indent="-228600" fontAlgn="base">
              <a:lnSpc>
                <a:spcPct val="90000"/>
              </a:lnSpc>
              <a:spcBef>
                <a:spcPts val="1000"/>
              </a:spcBef>
              <a:buClr>
                <a:schemeClr val="accent1"/>
              </a:buClr>
              <a:buSzPct val="80000"/>
              <a:buFont typeface="Wingdings 3" panose="05040102010807070707" charset="2"/>
              <a:buChar char=""/>
            </a:pPr>
            <a:endParaRPr lang="en-US">
              <a:solidFill>
                <a:srgbClr val="FEFFFF"/>
              </a:solidFill>
            </a:endParaRPr>
          </a:p>
          <a:p>
            <a:pPr indent="-228600" fontAlgn="base">
              <a:lnSpc>
                <a:spcPct val="90000"/>
              </a:lnSpc>
              <a:spcBef>
                <a:spcPts val="1000"/>
              </a:spcBef>
              <a:buClr>
                <a:schemeClr val="accent1"/>
              </a:buClr>
              <a:buSzPct val="80000"/>
              <a:buFont typeface="Wingdings 3" panose="05040102010807070707" charset="2"/>
              <a:buChar char=""/>
            </a:pPr>
            <a:r>
              <a:rPr lang="en-US" b="1">
                <a:solidFill>
                  <a:srgbClr val="FEFFFF"/>
                </a:solidFill>
              </a:rPr>
              <a:t>What are the main factor that encourage crime at a given location ?</a:t>
            </a:r>
          </a:p>
          <a:p>
            <a:pPr indent="-228600" fontAlgn="base">
              <a:lnSpc>
                <a:spcPct val="90000"/>
              </a:lnSpc>
              <a:spcBef>
                <a:spcPts val="1000"/>
              </a:spcBef>
              <a:buClr>
                <a:schemeClr val="accent1"/>
              </a:buClr>
              <a:buSzPct val="80000"/>
              <a:buFont typeface="Wingdings 3" panose="05040102010807070707" charset="2"/>
              <a:buChar char=""/>
            </a:pPr>
            <a:r>
              <a:rPr lang="en-US" b="1">
                <a:solidFill>
                  <a:srgbClr val="FEFFFF"/>
                </a:solidFill>
              </a:rPr>
              <a:t>How to predict whether crime is likely to happen at a given location and date? </a:t>
            </a:r>
          </a:p>
          <a:p>
            <a:pPr indent="-228600" fontAlgn="base">
              <a:lnSpc>
                <a:spcPct val="90000"/>
              </a:lnSpc>
              <a:spcBef>
                <a:spcPts val="1000"/>
              </a:spcBef>
              <a:buClr>
                <a:schemeClr val="accent1"/>
              </a:buClr>
              <a:buSzPct val="80000"/>
              <a:buFont typeface="Wingdings 3" panose="05040102010807070707" charset="2"/>
              <a:buChar char=""/>
            </a:pPr>
            <a:r>
              <a:rPr lang="en-US" b="1">
                <a:solidFill>
                  <a:srgbClr val="FEFFFF"/>
                </a:solidFill>
              </a:rPr>
              <a:t>What type of crime is more likely to happen at a location and date</a:t>
            </a:r>
          </a:p>
          <a:p>
            <a:pPr indent="-228600" fontAlgn="base">
              <a:lnSpc>
                <a:spcPct val="90000"/>
              </a:lnSpc>
              <a:spcBef>
                <a:spcPts val="1000"/>
              </a:spcBef>
              <a:buClr>
                <a:schemeClr val="accent1"/>
              </a:buClr>
              <a:buSzPct val="80000"/>
              <a:buFont typeface="Wingdings 3" panose="05040102010807070707" charset="2"/>
              <a:buChar char=""/>
            </a:pPr>
            <a:endParaRPr lang="en-US" b="1">
              <a:solidFill>
                <a:srgbClr val="FEFFFF"/>
              </a:solidFill>
            </a:endParaRPr>
          </a:p>
          <a:p>
            <a:pPr indent="-228600">
              <a:lnSpc>
                <a:spcPct val="90000"/>
              </a:lnSpc>
              <a:spcBef>
                <a:spcPts val="1000"/>
              </a:spcBef>
              <a:buClr>
                <a:schemeClr val="accent1"/>
              </a:buClr>
              <a:buSzPct val="80000"/>
              <a:buFont typeface="Wingdings 3" panose="05040102010807070707" charset="2"/>
              <a:buChar char=""/>
            </a:pPr>
            <a:endParaRPr lang="en-US">
              <a:solidFill>
                <a:srgbClr val="FEFFFF"/>
              </a:solidFill>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p:cNvGrpSpPr>
            <a:grpSpLocks noGrp="1" noUngrp="1" noRot="1" noChangeAspect="1" noMove="1" noResize="1"/>
          </p:cNvGrpSpPr>
          <p:nvPr/>
        </p:nvGrpSpPr>
        <p:grpSpPr>
          <a:xfrm>
            <a:off x="9" y="228600"/>
            <a:ext cx="2851523" cy="6638625"/>
            <a:chOff x="2487613" y="285750"/>
            <a:chExt cx="2428875" cy="5654676"/>
          </a:xfrm>
        </p:grpSpPr>
        <p:sp>
          <p:nvSpPr>
            <p:cNvPr id="21"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2"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3"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4"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5"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6"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7"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8"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9"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0"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1"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2"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34" name="Group 33"/>
          <p:cNvGrpSpPr>
            <a:grpSpLocks noGrp="1" noUngrp="1" noRot="1" noChangeAspect="1" noMove="1" noResize="1"/>
          </p:cNvGrpSpPr>
          <p:nvPr/>
        </p:nvGrpSpPr>
        <p:grpSpPr>
          <a:xfrm>
            <a:off x="27224" y="-32"/>
            <a:ext cx="2356675" cy="6853285"/>
            <a:chOff x="6627813" y="195454"/>
            <a:chExt cx="1952625" cy="5678297"/>
          </a:xfrm>
        </p:grpSpPr>
        <p:sp>
          <p:nvSpPr>
            <p:cNvPr id="35"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6"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7"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8"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9"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0"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1"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2"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3"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4"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5"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6"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8" name="Rectangle 47"/>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0" name="Freeform 6"/>
          <p:cNvSpPr>
            <a:spLocks noGrp="1" noRot="1" noChangeAspect="1" noMove="1" noResize="1" noEditPoints="1" noAdjustHandles="1" noChangeArrowheads="1" noChangeShapeType="1" noTextEdit="1"/>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52" name="Rectangle 51"/>
          <p:cNvSpPr>
            <a:spLocks noGrp="1" noRot="1" noChangeAspect="1" noMove="1" noResize="1" noEditPoints="1" noAdjustHandles="1" noChangeArrowheads="1" noChangeShapeType="1" noTextEdit="1"/>
          </p:cNvSpPr>
          <p:nvPr/>
        </p:nvSpPr>
        <p:spPr>
          <a:xfrm>
            <a:off x="0" y="-1"/>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 up of a computer&#10;&#10;Description automatically generated"/>
          <p:cNvPicPr>
            <a:picLocks noChangeAspect="1"/>
          </p:cNvPicPr>
          <p:nvPr/>
        </p:nvPicPr>
        <p:blipFill rotWithShape="1">
          <a:blip r:embed="rId2">
            <a:extLst>
              <a:ext uri="{28A0092B-C50C-407E-A947-70E740481C1C}">
                <a14:useLocalDpi xmlns:a14="http://schemas.microsoft.com/office/drawing/2010/main" val="0"/>
              </a:ext>
            </a:extLst>
          </a:blip>
          <a:srcRect r="18666" b="-1"/>
          <a:stretch>
            <a:fillRect/>
          </a:stretch>
        </p:blipFill>
        <p:spPr>
          <a:xfrm>
            <a:off x="20" y="10"/>
            <a:ext cx="12191980" cy="6857990"/>
          </a:xfrm>
          <a:prstGeom prst="rect">
            <a:avLst/>
          </a:prstGeom>
        </p:spPr>
      </p:pic>
      <p:sp>
        <p:nvSpPr>
          <p:cNvPr id="54" name="Freeform: Shape 53"/>
          <p:cNvSpPr>
            <a:spLocks noGrp="1" noRot="1" noChangeAspect="1" noMove="1" noResize="1" noEditPoints="1" noAdjustHandles="1" noChangeArrowheads="1" noChangeShapeType="1" noTextEdit="1"/>
          </p:cNvSpPr>
          <p:nvPr/>
        </p:nvSpPr>
        <p:spPr bwMode="grayWhite">
          <a:xfrm>
            <a:off x="0" y="3632297"/>
            <a:ext cx="7527616" cy="2170389"/>
          </a:xfrm>
          <a:custGeom>
            <a:avLst/>
            <a:gdLst>
              <a:gd name="connsiteX0" fmla="*/ 0 w 7527616"/>
              <a:gd name="connsiteY0" fmla="*/ 0 h 2170389"/>
              <a:gd name="connsiteX1" fmla="*/ 85411 w 7527616"/>
              <a:gd name="connsiteY1" fmla="*/ 0 h 2170389"/>
              <a:gd name="connsiteX2" fmla="*/ 926533 w 7527616"/>
              <a:gd name="connsiteY2" fmla="*/ 0 h 2170389"/>
              <a:gd name="connsiteX3" fmla="*/ 1114264 w 7527616"/>
              <a:gd name="connsiteY3" fmla="*/ 0 h 2170389"/>
              <a:gd name="connsiteX4" fmla="*/ 6544376 w 7527616"/>
              <a:gd name="connsiteY4" fmla="*/ 0 h 2170389"/>
              <a:gd name="connsiteX5" fmla="*/ 6610082 w 7527616"/>
              <a:gd name="connsiteY5" fmla="*/ 26276 h 2170389"/>
              <a:gd name="connsiteX6" fmla="*/ 6619468 w 7527616"/>
              <a:gd name="connsiteY6" fmla="*/ 36786 h 2170389"/>
              <a:gd name="connsiteX7" fmla="*/ 7506496 w 7527616"/>
              <a:gd name="connsiteY7" fmla="*/ 1024760 h 2170389"/>
              <a:gd name="connsiteX8" fmla="*/ 7506496 w 7527616"/>
              <a:gd name="connsiteY8" fmla="*/ 1140374 h 2170389"/>
              <a:gd name="connsiteX9" fmla="*/ 6619468 w 7527616"/>
              <a:gd name="connsiteY9" fmla="*/ 2133603 h 2170389"/>
              <a:gd name="connsiteX10" fmla="*/ 6610082 w 7527616"/>
              <a:gd name="connsiteY10" fmla="*/ 2144113 h 2170389"/>
              <a:gd name="connsiteX11" fmla="*/ 6544376 w 7527616"/>
              <a:gd name="connsiteY11" fmla="*/ 2170389 h 2170389"/>
              <a:gd name="connsiteX12" fmla="*/ 1114264 w 7527616"/>
              <a:gd name="connsiteY12" fmla="*/ 2170389 h 2170389"/>
              <a:gd name="connsiteX13" fmla="*/ 926533 w 7527616"/>
              <a:gd name="connsiteY13" fmla="*/ 2170389 h 2170389"/>
              <a:gd name="connsiteX14" fmla="*/ 146150 w 7527616"/>
              <a:gd name="connsiteY14" fmla="*/ 2170389 h 2170389"/>
              <a:gd name="connsiteX15" fmla="*/ 0 w 7527616"/>
              <a:gd name="connsiteY15" fmla="*/ 2170389 h 2170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27616" h="2170389">
                <a:moveTo>
                  <a:pt x="0" y="0"/>
                </a:moveTo>
                <a:lnTo>
                  <a:pt x="85411" y="0"/>
                </a:lnTo>
                <a:cubicBezTo>
                  <a:pt x="290008" y="0"/>
                  <a:pt x="562804" y="0"/>
                  <a:pt x="926533" y="0"/>
                </a:cubicBezTo>
                <a:cubicBezTo>
                  <a:pt x="926533" y="0"/>
                  <a:pt x="926533" y="0"/>
                  <a:pt x="1114264" y="0"/>
                </a:cubicBezTo>
                <a:cubicBezTo>
                  <a:pt x="1114264" y="0"/>
                  <a:pt x="1114264" y="0"/>
                  <a:pt x="6544376" y="0"/>
                </a:cubicBezTo>
                <a:cubicBezTo>
                  <a:pt x="6567842" y="0"/>
                  <a:pt x="6591309" y="10510"/>
                  <a:pt x="6610082" y="26276"/>
                </a:cubicBezTo>
                <a:cubicBezTo>
                  <a:pt x="6614775" y="26276"/>
                  <a:pt x="6619468" y="31531"/>
                  <a:pt x="6619468" y="36786"/>
                </a:cubicBezTo>
                <a:cubicBezTo>
                  <a:pt x="6619468" y="36786"/>
                  <a:pt x="6619468" y="36786"/>
                  <a:pt x="7506496" y="1024760"/>
                </a:cubicBezTo>
                <a:cubicBezTo>
                  <a:pt x="7534656" y="1056291"/>
                  <a:pt x="7534656" y="1108843"/>
                  <a:pt x="7506496" y="1140374"/>
                </a:cubicBezTo>
                <a:cubicBezTo>
                  <a:pt x="7506496" y="1140374"/>
                  <a:pt x="7506496" y="1140374"/>
                  <a:pt x="6619468" y="2133603"/>
                </a:cubicBezTo>
                <a:cubicBezTo>
                  <a:pt x="6619468" y="2133603"/>
                  <a:pt x="6614775" y="2138858"/>
                  <a:pt x="6610082" y="2144113"/>
                </a:cubicBezTo>
                <a:cubicBezTo>
                  <a:pt x="6591309" y="2159879"/>
                  <a:pt x="6567842" y="2170389"/>
                  <a:pt x="6544376" y="2170389"/>
                </a:cubicBezTo>
                <a:cubicBezTo>
                  <a:pt x="6544376" y="2170389"/>
                  <a:pt x="6544376" y="2170389"/>
                  <a:pt x="1114264" y="2170389"/>
                </a:cubicBezTo>
                <a:cubicBezTo>
                  <a:pt x="1114264" y="2170389"/>
                  <a:pt x="1114264" y="2170389"/>
                  <a:pt x="926533" y="2170389"/>
                </a:cubicBezTo>
                <a:cubicBezTo>
                  <a:pt x="926533" y="2170389"/>
                  <a:pt x="926533" y="2170389"/>
                  <a:pt x="146150" y="2170389"/>
                </a:cubicBezTo>
                <a:lnTo>
                  <a:pt x="0" y="2170389"/>
                </a:lnTo>
                <a:close/>
              </a:path>
            </a:pathLst>
          </a:custGeom>
          <a:solidFill>
            <a:srgbClr val="304459">
              <a:alpha val="87843"/>
            </a:srgbClr>
          </a:solidFill>
          <a:ln>
            <a:noFill/>
          </a:ln>
        </p:spPr>
        <p:txBody>
          <a:bodyPr vert="horz" wrap="square" lIns="91440" tIns="45720" rIns="91440" bIns="45720" numCol="1" anchor="t" anchorCtr="0" compatLnSpc="1">
            <a:noAutofit/>
          </a:bodyPr>
          <a:lstStyle/>
          <a:p>
            <a:endParaRPr lang="en-US"/>
          </a:p>
        </p:txBody>
      </p:sp>
      <p:sp>
        <p:nvSpPr>
          <p:cNvPr id="3" name="Title 2"/>
          <p:cNvSpPr>
            <a:spLocks noGrp="1"/>
          </p:cNvSpPr>
          <p:nvPr>
            <p:ph type="title"/>
          </p:nvPr>
        </p:nvSpPr>
        <p:spPr>
          <a:xfrm>
            <a:off x="1083733" y="3962400"/>
            <a:ext cx="5454227" cy="958911"/>
          </a:xfrm>
        </p:spPr>
        <p:txBody>
          <a:bodyPr vert="horz" lIns="91440" tIns="45720" rIns="91440" bIns="45720" rtlCol="0" anchor="b">
            <a:normAutofit/>
          </a:bodyPr>
          <a:lstStyle/>
          <a:p>
            <a:r>
              <a:rPr lang="en-US" sz="4400" b="1">
                <a:solidFill>
                  <a:srgbClr val="FEFFFF"/>
                </a:solidFill>
              </a:rPr>
              <a:t>DATA GATHERING</a:t>
            </a:r>
          </a:p>
        </p:txBody>
      </p:sp>
      <p:sp>
        <p:nvSpPr>
          <p:cNvPr id="15" name="Title 3"/>
          <p:cNvSpPr txBox="1"/>
          <p:nvPr/>
        </p:nvSpPr>
        <p:spPr>
          <a:xfrm>
            <a:off x="6928506" y="184664"/>
            <a:ext cx="6884654" cy="599725"/>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endParaRPr lang="en-US" sz="3000" b="1" dirty="0">
              <a:solidFill>
                <a:schemeClr val="tx1"/>
              </a:solidFill>
            </a:endParaRPr>
          </a:p>
        </p:txBody>
      </p:sp>
      <p:sp>
        <p:nvSpPr>
          <p:cNvPr id="6" name="TextBox 5"/>
          <p:cNvSpPr txBox="1"/>
          <p:nvPr/>
        </p:nvSpPr>
        <p:spPr>
          <a:xfrm>
            <a:off x="9652523" y="6657945"/>
            <a:ext cx="253947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businessstudent.com/careers/hot-career-opportunities-in-data-science-right-now/"/>
              </a:rPr>
              <a:t>This Photo</a:t>
            </a:r>
            <a:r>
              <a:rPr lang="en-US" sz="700">
                <a:solidFill>
                  <a:srgbClr val="FFFFFF"/>
                </a:solidFill>
              </a:rPr>
              <a:t> by Unknown Author is licensed under </a:t>
            </a:r>
            <a:r>
              <a:rPr lang="en-US" sz="700">
                <a:solidFill>
                  <a:srgbClr val="FFFFFF"/>
                </a:solidFill>
                <a:hlinkClick r:id="rId4" tooltip="https://creativecommons.org/licenses/by/3.0/"/>
              </a:rPr>
              <a:t>CC BY</a:t>
            </a:r>
            <a:endParaRPr lang="en-US" sz="700">
              <a:solidFill>
                <a:srgbClr val="FFFFFF"/>
              </a:solidFill>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07E9E-9BEC-4C33-9ACB-F6C22B8967FC}"/>
              </a:ext>
            </a:extLst>
          </p:cNvPr>
          <p:cNvSpPr>
            <a:spLocks noGrp="1"/>
          </p:cNvSpPr>
          <p:nvPr>
            <p:ph type="title"/>
          </p:nvPr>
        </p:nvSpPr>
        <p:spPr>
          <a:xfrm>
            <a:off x="615270" y="311960"/>
            <a:ext cx="8915399" cy="3117040"/>
          </a:xfrm>
        </p:spPr>
        <p:txBody>
          <a:bodyPr/>
          <a:lstStyle/>
          <a:p>
            <a:r>
              <a:rPr lang="en-US" b="1" dirty="0"/>
              <a:t>DATA SOURCE AND DATA GATHERING LINKS</a:t>
            </a:r>
          </a:p>
        </p:txBody>
      </p:sp>
      <p:sp>
        <p:nvSpPr>
          <p:cNvPr id="3" name="Text Placeholder 2">
            <a:extLst>
              <a:ext uri="{FF2B5EF4-FFF2-40B4-BE49-F238E27FC236}">
                <a16:creationId xmlns:a16="http://schemas.microsoft.com/office/drawing/2014/main" id="{4FB99A5B-4CAE-414B-963A-29424513EDE2}"/>
              </a:ext>
            </a:extLst>
          </p:cNvPr>
          <p:cNvSpPr>
            <a:spLocks noGrp="1"/>
          </p:cNvSpPr>
          <p:nvPr>
            <p:ph type="body" idx="1"/>
          </p:nvPr>
        </p:nvSpPr>
        <p:spPr>
          <a:xfrm>
            <a:off x="615270" y="3744446"/>
            <a:ext cx="8915399" cy="1555864"/>
          </a:xfrm>
        </p:spPr>
        <p:txBody>
          <a:bodyPr/>
          <a:lstStyle/>
          <a:p>
            <a:r>
              <a:rPr lang="en-US" b="1" dirty="0">
                <a:hlinkClick r:id="rId2"/>
              </a:rPr>
              <a:t>https://data.cityofchicago.org/Public-Safety/CTA-Crime/5xiy-qnsz</a:t>
            </a:r>
            <a:endParaRPr lang="en-US" b="1" dirty="0"/>
          </a:p>
          <a:p>
            <a:endParaRPr lang="en-US" b="1" dirty="0"/>
          </a:p>
          <a:p>
            <a:r>
              <a:rPr lang="en-US" b="1" dirty="0">
                <a:solidFill>
                  <a:schemeClr val="tx1">
                    <a:lumMod val="75000"/>
                    <a:lumOff val="25000"/>
                  </a:schemeClr>
                </a:solidFill>
                <a:hlinkClick r:id="rId3"/>
              </a:rPr>
              <a:t>https://weatherstack.com/dashboard?logged_in=1</a:t>
            </a:r>
            <a:endParaRPr lang="en-US" b="1" dirty="0">
              <a:solidFill>
                <a:schemeClr val="tx1">
                  <a:lumMod val="75000"/>
                  <a:lumOff val="25000"/>
                </a:schemeClr>
              </a:solidFill>
            </a:endParaRPr>
          </a:p>
          <a:p>
            <a:endParaRPr lang="en-US" b="1" dirty="0"/>
          </a:p>
        </p:txBody>
      </p:sp>
    </p:spTree>
    <p:extLst>
      <p:ext uri="{BB962C8B-B14F-4D97-AF65-F5344CB8AC3E}">
        <p14:creationId xmlns:p14="http://schemas.microsoft.com/office/powerpoint/2010/main" val="2240092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19"/>
          <p:cNvGrpSpPr>
            <a:grpSpLocks noGrp="1" noUngrp="1" noRot="1" noChangeAspect="1" noMove="1" noResize="1"/>
          </p:cNvGrpSpPr>
          <p:nvPr/>
        </p:nvGrpSpPr>
        <p:grpSpPr>
          <a:xfrm>
            <a:off x="9" y="228600"/>
            <a:ext cx="2851523" cy="6638625"/>
            <a:chOff x="2487613" y="285750"/>
            <a:chExt cx="2428875" cy="5654676"/>
          </a:xfrm>
        </p:grpSpPr>
        <p:sp>
          <p:nvSpPr>
            <p:cNvPr id="21"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2"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3"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4"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5"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6"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7"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8"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9"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0"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1"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2"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55" name="Group 33"/>
          <p:cNvGrpSpPr>
            <a:grpSpLocks noGrp="1" noUngrp="1" noRot="1" noChangeAspect="1" noMove="1" noResize="1"/>
          </p:cNvGrpSpPr>
          <p:nvPr/>
        </p:nvGrpSpPr>
        <p:grpSpPr>
          <a:xfrm>
            <a:off x="27224" y="-32"/>
            <a:ext cx="2356675" cy="6853285"/>
            <a:chOff x="6627813" y="195454"/>
            <a:chExt cx="1952625" cy="5678297"/>
          </a:xfrm>
        </p:grpSpPr>
        <p:sp>
          <p:nvSpPr>
            <p:cNvPr id="35"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36"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37"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38"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39"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40"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41"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42"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43"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44"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45"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46"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57" name="Rectangle 47"/>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58" name="Freeform 11"/>
          <p:cNvSpPr>
            <a:spLocks noGrp="1" noRot="1" noChangeAspect="1" noMove="1" noResize="1" noEditPoints="1" noAdjustHandles="1" noChangeArrowheads="1" noChangeShapeType="1" noTextEdit="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useBgFill="1">
        <p:nvSpPr>
          <p:cNvPr id="52" name="Rectangle 51"/>
          <p:cNvSpPr>
            <a:spLocks noGrp="1" noRot="1" noChangeAspect="1" noMove="1" noResize="1" noEditPoints="1" noAdjustHandles="1" noChangeArrowheads="1" noChangeShapeType="1" noTextEdit="1"/>
          </p:cNvSpPr>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49224" y="645106"/>
            <a:ext cx="5122652" cy="1259894"/>
          </a:xfrm>
        </p:spPr>
        <p:txBody>
          <a:bodyPr vert="horz" lIns="91440" tIns="45720" rIns="91440" bIns="45720" rtlCol="0" anchor="t">
            <a:normAutofit/>
          </a:bodyPr>
          <a:lstStyle/>
          <a:p>
            <a:r>
              <a:rPr lang="en-US" b="1" dirty="0"/>
              <a:t>About the Data</a:t>
            </a:r>
          </a:p>
        </p:txBody>
      </p:sp>
      <p:sp>
        <p:nvSpPr>
          <p:cNvPr id="54" name="Rectangle 53"/>
          <p:cNvSpPr>
            <a:spLocks noGrp="1" noRot="1" noChangeAspect="1" noMove="1" noResize="1" noEditPoints="1" noAdjustHandles="1" noChangeArrowheads="1" noChangeShapeType="1" noTextEdit="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5" name="TextBox 14"/>
          <p:cNvSpPr txBox="1"/>
          <p:nvPr/>
        </p:nvSpPr>
        <p:spPr>
          <a:xfrm>
            <a:off x="649225" y="2133600"/>
            <a:ext cx="5122652" cy="3759253"/>
          </a:xfrm>
          <a:prstGeom prst="rect">
            <a:avLst/>
          </a:prstGeom>
        </p:spPr>
        <p:txBody>
          <a:bodyPr vert="horz" lIns="91440" tIns="45720" rIns="91440" bIns="45720" rtlCol="0">
            <a:normAutofit/>
          </a:bodyPr>
          <a:lstStyle/>
          <a:p>
            <a:pPr marL="342900" indent="-342900">
              <a:lnSpc>
                <a:spcPct val="90000"/>
              </a:lnSpc>
              <a:spcBef>
                <a:spcPts val="1000"/>
              </a:spcBef>
              <a:buClr>
                <a:schemeClr val="accent1"/>
              </a:buClr>
              <a:buSzPct val="80000"/>
              <a:buFont typeface="Wingdings 3" panose="05040102010807070707" charset="2"/>
              <a:buChar char=""/>
            </a:pPr>
            <a:r>
              <a:rPr lang="en-US" sz="1700" b="1" dirty="0">
                <a:solidFill>
                  <a:schemeClr val="tx1">
                    <a:lumMod val="75000"/>
                    <a:lumOff val="25000"/>
                  </a:schemeClr>
                </a:solidFill>
              </a:rPr>
              <a:t>Size of Incidents Data: 603 rows </a:t>
            </a:r>
          </a:p>
          <a:p>
            <a:pPr marL="342900" indent="-342900">
              <a:lnSpc>
                <a:spcPct val="90000"/>
              </a:lnSpc>
              <a:spcBef>
                <a:spcPts val="1000"/>
              </a:spcBef>
              <a:buClr>
                <a:schemeClr val="accent1"/>
              </a:buClr>
              <a:buSzPct val="80000"/>
              <a:buFont typeface="Wingdings 3" panose="05040102010807070707" charset="2"/>
              <a:buChar char=""/>
            </a:pPr>
            <a:r>
              <a:rPr lang="en-US" sz="1700" b="1" dirty="0">
                <a:solidFill>
                  <a:schemeClr val="tx1">
                    <a:lumMod val="75000"/>
                    <a:lumOff val="25000"/>
                  </a:schemeClr>
                </a:solidFill>
              </a:rPr>
              <a:t>We have build the crime data</a:t>
            </a:r>
          </a:p>
          <a:p>
            <a:pPr marL="342900" indent="-342900">
              <a:lnSpc>
                <a:spcPct val="90000"/>
              </a:lnSpc>
              <a:spcBef>
                <a:spcPts val="1000"/>
              </a:spcBef>
              <a:buClr>
                <a:schemeClr val="accent1"/>
              </a:buClr>
              <a:buSzPct val="80000"/>
              <a:buFont typeface="Wingdings 3" panose="05040102010807070707" charset="2"/>
              <a:buChar char=""/>
            </a:pPr>
            <a:r>
              <a:rPr lang="en-US" sz="1700" b="1" dirty="0">
                <a:solidFill>
                  <a:schemeClr val="tx1">
                    <a:lumMod val="75000"/>
                    <a:lumOff val="25000"/>
                  </a:schemeClr>
                </a:solidFill>
              </a:rPr>
              <a:t>Fetched the corresponding weather data</a:t>
            </a:r>
          </a:p>
          <a:p>
            <a:pPr marL="342900" indent="-342900">
              <a:lnSpc>
                <a:spcPct val="90000"/>
              </a:lnSpc>
              <a:spcBef>
                <a:spcPts val="1000"/>
              </a:spcBef>
              <a:buClr>
                <a:schemeClr val="accent1"/>
              </a:buClr>
              <a:buSzPct val="80000"/>
              <a:buFont typeface="Wingdings 3" panose="05040102010807070707" charset="2"/>
              <a:buChar char=""/>
            </a:pPr>
            <a:r>
              <a:rPr lang="en-US" sz="1700" b="1" dirty="0">
                <a:solidFill>
                  <a:schemeClr val="tx1">
                    <a:lumMod val="75000"/>
                    <a:lumOff val="25000"/>
                  </a:schemeClr>
                </a:solidFill>
              </a:rPr>
              <a:t>Period : January , February and March 2020  </a:t>
            </a:r>
          </a:p>
          <a:p>
            <a:pPr>
              <a:lnSpc>
                <a:spcPct val="90000"/>
              </a:lnSpc>
              <a:spcBef>
                <a:spcPts val="1000"/>
              </a:spcBef>
              <a:buClr>
                <a:schemeClr val="accent1"/>
              </a:buClr>
              <a:buSzPct val="80000"/>
              <a:buFont typeface="Wingdings 3" panose="05040102010807070707" charset="2"/>
              <a:buChar char=""/>
            </a:pPr>
            <a:endParaRPr lang="en-US" sz="1700" b="1" dirty="0">
              <a:solidFill>
                <a:schemeClr val="tx1">
                  <a:lumMod val="75000"/>
                  <a:lumOff val="25000"/>
                </a:schemeClr>
              </a:solidFill>
            </a:endParaRPr>
          </a:p>
          <a:p>
            <a:pPr>
              <a:lnSpc>
                <a:spcPct val="90000"/>
              </a:lnSpc>
              <a:spcBef>
                <a:spcPts val="1000"/>
              </a:spcBef>
              <a:buClr>
                <a:schemeClr val="accent1"/>
              </a:buClr>
              <a:buSzPct val="80000"/>
            </a:pPr>
            <a:r>
              <a:rPr lang="en-US" sz="1700" b="1" dirty="0">
                <a:solidFill>
                  <a:schemeClr val="tx1">
                    <a:lumMod val="75000"/>
                    <a:lumOff val="25000"/>
                  </a:schemeClr>
                </a:solidFill>
              </a:rPr>
              <a:t>  </a:t>
            </a:r>
          </a:p>
        </p:txBody>
      </p:sp>
      <p:sp>
        <p:nvSpPr>
          <p:cNvPr id="56" name="Freeform 12"/>
          <p:cNvSpPr>
            <a:spLocks noGrp="1" noRot="1" noChangeAspect="1" noMove="1" noResize="1" noEditPoints="1" noAdjustHandles="1" noChangeArrowheads="1" noChangeShapeType="1" noTextEdit="1"/>
          </p:cNvSpPr>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4037302356"/>
              </p:ext>
            </p:extLst>
          </p:nvPr>
        </p:nvGraphicFramePr>
        <p:xfrm>
          <a:off x="6631071" y="645106"/>
          <a:ext cx="4373319" cy="5781961"/>
        </p:xfrm>
        <a:graphic>
          <a:graphicData uri="http://schemas.openxmlformats.org/drawingml/2006/table">
            <a:tbl>
              <a:tblPr firstRow="1" bandRow="1">
                <a:tableStyleId>{21E4AEA4-8DFA-4A89-87EB-49C32662AFE0}</a:tableStyleId>
              </a:tblPr>
              <a:tblGrid>
                <a:gridCol w="1286142">
                  <a:extLst>
                    <a:ext uri="{9D8B030D-6E8A-4147-A177-3AD203B41FA5}">
                      <a16:colId xmlns:a16="http://schemas.microsoft.com/office/drawing/2014/main" val="20000"/>
                    </a:ext>
                  </a:extLst>
                </a:gridCol>
                <a:gridCol w="1530404">
                  <a:extLst>
                    <a:ext uri="{9D8B030D-6E8A-4147-A177-3AD203B41FA5}">
                      <a16:colId xmlns:a16="http://schemas.microsoft.com/office/drawing/2014/main" val="20001"/>
                    </a:ext>
                  </a:extLst>
                </a:gridCol>
                <a:gridCol w="1556773">
                  <a:extLst>
                    <a:ext uri="{9D8B030D-6E8A-4147-A177-3AD203B41FA5}">
                      <a16:colId xmlns:a16="http://schemas.microsoft.com/office/drawing/2014/main" val="20002"/>
                    </a:ext>
                  </a:extLst>
                </a:gridCol>
              </a:tblGrid>
              <a:tr h="608768">
                <a:tc>
                  <a:txBody>
                    <a:bodyPr/>
                    <a:lstStyle/>
                    <a:p>
                      <a:pPr marL="0" marR="0">
                        <a:lnSpc>
                          <a:spcPct val="107000"/>
                        </a:lnSpc>
                        <a:spcBef>
                          <a:spcPts val="0"/>
                        </a:spcBef>
                        <a:spcAft>
                          <a:spcPts val="0"/>
                        </a:spcAft>
                      </a:pPr>
                      <a:r>
                        <a:rPr lang="en-US" sz="1300">
                          <a:effectLst/>
                        </a:rPr>
                        <a:t>CSV Files </a:t>
                      </a:r>
                      <a:endParaRPr lang="en-US" sz="1300" b="1">
                        <a:solidFill>
                          <a:schemeClr val="tx1">
                            <a:lumMod val="75000"/>
                            <a:lumOff val="25000"/>
                          </a:schemeClr>
                        </a:solidFill>
                        <a:effectLst/>
                        <a:latin typeface="Calibri" panose="020F0502020204030204" pitchFamily="34" charset="0"/>
                        <a:ea typeface="Calibri" panose="020F0502020204030204" pitchFamily="34" charset="0"/>
                      </a:endParaRPr>
                    </a:p>
                  </a:txBody>
                  <a:tcPr marL="159881" marR="68440" marT="79940" marB="79940"/>
                </a:tc>
                <a:tc>
                  <a:txBody>
                    <a:bodyPr/>
                    <a:lstStyle/>
                    <a:p>
                      <a:pPr marL="0" marR="0">
                        <a:lnSpc>
                          <a:spcPct val="107000"/>
                        </a:lnSpc>
                        <a:spcBef>
                          <a:spcPts val="0"/>
                        </a:spcBef>
                        <a:spcAft>
                          <a:spcPts val="0"/>
                        </a:spcAft>
                      </a:pPr>
                      <a:r>
                        <a:rPr lang="en-US" sz="1300" dirty="0">
                          <a:effectLst/>
                        </a:rPr>
                        <a:t>Attributes</a:t>
                      </a:r>
                      <a:endParaRPr lang="en-US" sz="1300" b="1" dirty="0">
                        <a:solidFill>
                          <a:schemeClr val="tx1">
                            <a:lumMod val="75000"/>
                            <a:lumOff val="25000"/>
                          </a:schemeClr>
                        </a:solidFill>
                        <a:effectLst/>
                        <a:latin typeface="Calibri" panose="020F0502020204030204" pitchFamily="34" charset="0"/>
                        <a:ea typeface="Calibri" panose="020F0502020204030204" pitchFamily="34" charset="0"/>
                      </a:endParaRPr>
                    </a:p>
                  </a:txBody>
                  <a:tcPr marL="159881" marR="68440" marT="79940" marB="79940"/>
                </a:tc>
                <a:tc>
                  <a:txBody>
                    <a:bodyPr/>
                    <a:lstStyle/>
                    <a:p>
                      <a:pPr marL="0" marR="0">
                        <a:lnSpc>
                          <a:spcPct val="107000"/>
                        </a:lnSpc>
                        <a:spcBef>
                          <a:spcPts val="0"/>
                        </a:spcBef>
                        <a:spcAft>
                          <a:spcPts val="0"/>
                        </a:spcAft>
                      </a:pPr>
                      <a:r>
                        <a:rPr lang="en-US" sz="1300">
                          <a:effectLst/>
                        </a:rPr>
                        <a:t>Type of Attribute</a:t>
                      </a:r>
                      <a:endParaRPr lang="en-US" sz="1300" b="1">
                        <a:solidFill>
                          <a:schemeClr val="tx1">
                            <a:lumMod val="75000"/>
                            <a:lumOff val="25000"/>
                          </a:schemeClr>
                        </a:solidFill>
                        <a:effectLst/>
                        <a:latin typeface="Calibri" panose="020F0502020204030204" pitchFamily="34" charset="0"/>
                        <a:ea typeface="Calibri" panose="020F0502020204030204" pitchFamily="34" charset="0"/>
                      </a:endParaRPr>
                    </a:p>
                  </a:txBody>
                  <a:tcPr marL="159881" marR="68440" marT="79940" marB="79940"/>
                </a:tc>
                <a:extLst>
                  <a:ext uri="{0D108BD9-81ED-4DB2-BD59-A6C34878D82A}">
                    <a16:rowId xmlns:a16="http://schemas.microsoft.com/office/drawing/2014/main" val="10000"/>
                  </a:ext>
                </a:extLst>
              </a:tr>
              <a:tr h="2747171">
                <a:tc>
                  <a:txBody>
                    <a:bodyPr/>
                    <a:lstStyle/>
                    <a:p>
                      <a:pPr marL="0" marR="0">
                        <a:lnSpc>
                          <a:spcPct val="107000"/>
                        </a:lnSpc>
                        <a:spcBef>
                          <a:spcPts val="0"/>
                        </a:spcBef>
                        <a:spcAft>
                          <a:spcPts val="0"/>
                        </a:spcAft>
                      </a:pPr>
                      <a:r>
                        <a:rPr lang="en-US" sz="1300" dirty="0">
                          <a:effectLst/>
                        </a:rPr>
                        <a:t>Incident Report</a:t>
                      </a:r>
                      <a:endParaRPr lang="en-US" sz="1300" b="1" dirty="0">
                        <a:solidFill>
                          <a:schemeClr val="tx1">
                            <a:lumMod val="75000"/>
                            <a:lumOff val="25000"/>
                          </a:schemeClr>
                        </a:solidFill>
                        <a:effectLst/>
                        <a:latin typeface="Calibri" panose="020F0502020204030204" pitchFamily="34" charset="0"/>
                        <a:ea typeface="Calibri" panose="020F0502020204030204" pitchFamily="34" charset="0"/>
                      </a:endParaRPr>
                    </a:p>
                  </a:txBody>
                  <a:tcPr marL="159881" marR="68440" marT="79940" marB="79940"/>
                </a:tc>
                <a:tc>
                  <a:txBody>
                    <a:bodyPr/>
                    <a:lstStyle/>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Time of Incident</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Date of Incident</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Site of Incident</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Incident description</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Incident</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Atm</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Restaurant</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err="1">
                          <a:effectLst/>
                        </a:rPr>
                        <a:t>Time_category</a:t>
                      </a:r>
                      <a:r>
                        <a:rPr lang="en-US" sz="1300" dirty="0">
                          <a:effectLst/>
                        </a:rPr>
                        <a:t> </a:t>
                      </a:r>
                    </a:p>
                    <a:p>
                      <a:pPr marL="0" marR="0">
                        <a:lnSpc>
                          <a:spcPct val="107000"/>
                        </a:lnSpc>
                        <a:spcBef>
                          <a:spcPts val="0"/>
                        </a:spcBef>
                        <a:spcAft>
                          <a:spcPts val="0"/>
                        </a:spcAft>
                      </a:pPr>
                      <a:r>
                        <a:rPr lang="en-US" sz="1300" dirty="0">
                          <a:effectLst/>
                        </a:rPr>
                        <a:t> </a:t>
                      </a:r>
                      <a:endParaRPr lang="en-US" sz="1300" b="1" dirty="0">
                        <a:solidFill>
                          <a:schemeClr val="tx1">
                            <a:lumMod val="75000"/>
                            <a:lumOff val="25000"/>
                          </a:schemeClr>
                        </a:solidFill>
                        <a:effectLst/>
                        <a:latin typeface="Calibri" panose="020F0502020204030204" pitchFamily="34" charset="0"/>
                        <a:ea typeface="Calibri" panose="020F0502020204030204" pitchFamily="34" charset="0"/>
                      </a:endParaRPr>
                    </a:p>
                  </a:txBody>
                  <a:tcPr marL="159881" marR="68440" marT="79940" marB="79940"/>
                </a:tc>
                <a:tc>
                  <a:txBody>
                    <a:bodyPr/>
                    <a:lstStyle/>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Continuous</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Discrete</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Nominal</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Binary</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Nominal</a:t>
                      </a:r>
                    </a:p>
                    <a:p>
                      <a:pPr marL="457200" marR="0">
                        <a:lnSpc>
                          <a:spcPct val="107000"/>
                        </a:lnSpc>
                        <a:spcBef>
                          <a:spcPts val="0"/>
                        </a:spcBef>
                        <a:spcAft>
                          <a:spcPts val="0"/>
                        </a:spcAft>
                      </a:pPr>
                      <a:r>
                        <a:rPr lang="en-US" sz="1300" dirty="0">
                          <a:effectLst/>
                        </a:rPr>
                        <a:t> </a:t>
                      </a:r>
                      <a:endParaRPr lang="en-US" sz="1300" b="1" dirty="0">
                        <a:solidFill>
                          <a:schemeClr val="tx1">
                            <a:lumMod val="75000"/>
                            <a:lumOff val="25000"/>
                          </a:schemeClr>
                        </a:solidFill>
                        <a:effectLst/>
                        <a:latin typeface="Calibri" panose="020F0502020204030204" pitchFamily="34" charset="0"/>
                        <a:ea typeface="Calibri" panose="020F0502020204030204" pitchFamily="34" charset="0"/>
                      </a:endParaRPr>
                    </a:p>
                  </a:txBody>
                  <a:tcPr marL="159881" marR="68440" marT="79940" marB="79940"/>
                </a:tc>
                <a:extLst>
                  <a:ext uri="{0D108BD9-81ED-4DB2-BD59-A6C34878D82A}">
                    <a16:rowId xmlns:a16="http://schemas.microsoft.com/office/drawing/2014/main" val="10001"/>
                  </a:ext>
                </a:extLst>
              </a:tr>
              <a:tr h="1891810">
                <a:tc>
                  <a:txBody>
                    <a:bodyPr/>
                    <a:lstStyle/>
                    <a:p>
                      <a:pPr marL="0" marR="0">
                        <a:lnSpc>
                          <a:spcPct val="107000"/>
                        </a:lnSpc>
                        <a:spcBef>
                          <a:spcPts val="0"/>
                        </a:spcBef>
                        <a:spcAft>
                          <a:spcPts val="0"/>
                        </a:spcAft>
                      </a:pPr>
                      <a:r>
                        <a:rPr lang="en-US" sz="1300" dirty="0">
                          <a:effectLst/>
                        </a:rPr>
                        <a:t>Weather Data</a:t>
                      </a:r>
                      <a:endParaRPr lang="en-US" sz="1300" b="1" dirty="0">
                        <a:solidFill>
                          <a:schemeClr val="tx1">
                            <a:lumMod val="75000"/>
                            <a:lumOff val="25000"/>
                          </a:schemeClr>
                        </a:solidFill>
                        <a:effectLst/>
                        <a:latin typeface="Calibri" panose="020F0502020204030204" pitchFamily="34" charset="0"/>
                        <a:ea typeface="Calibri" panose="020F0502020204030204" pitchFamily="34" charset="0"/>
                      </a:endParaRPr>
                    </a:p>
                  </a:txBody>
                  <a:tcPr marL="159881" marR="68440" marT="79940" marB="79940"/>
                </a:tc>
                <a:tc>
                  <a:txBody>
                    <a:bodyPr/>
                    <a:lstStyle/>
                    <a:p>
                      <a:pPr marL="0" marR="0">
                        <a:lnSpc>
                          <a:spcPct val="107000"/>
                        </a:lnSpc>
                        <a:spcBef>
                          <a:spcPts val="0"/>
                        </a:spcBef>
                        <a:spcAft>
                          <a:spcPts val="0"/>
                        </a:spcAft>
                      </a:pPr>
                      <a:r>
                        <a:rPr lang="en-US" sz="1300" dirty="0">
                          <a:effectLst/>
                        </a:rPr>
                        <a:t>Humidity</a:t>
                      </a:r>
                    </a:p>
                    <a:p>
                      <a:pPr marL="0" marR="0">
                        <a:lnSpc>
                          <a:spcPct val="107000"/>
                        </a:lnSpc>
                        <a:spcBef>
                          <a:spcPts val="0"/>
                        </a:spcBef>
                        <a:spcAft>
                          <a:spcPts val="0"/>
                        </a:spcAft>
                      </a:pPr>
                      <a:r>
                        <a:rPr lang="en-US" sz="1300" dirty="0">
                          <a:effectLst/>
                        </a:rPr>
                        <a:t>Temperature</a:t>
                      </a:r>
                    </a:p>
                    <a:p>
                      <a:pPr marL="0" marR="0">
                        <a:lnSpc>
                          <a:spcPct val="107000"/>
                        </a:lnSpc>
                        <a:spcBef>
                          <a:spcPts val="0"/>
                        </a:spcBef>
                        <a:spcAft>
                          <a:spcPts val="0"/>
                        </a:spcAft>
                      </a:pPr>
                      <a:r>
                        <a:rPr lang="en-US" sz="1300" dirty="0" err="1">
                          <a:effectLst/>
                        </a:rPr>
                        <a:t>Cloudcover</a:t>
                      </a:r>
                      <a:endParaRPr lang="en-US" sz="1300" dirty="0">
                        <a:effectLst/>
                      </a:endParaRPr>
                    </a:p>
                    <a:p>
                      <a:pPr marL="0" marR="0">
                        <a:lnSpc>
                          <a:spcPct val="107000"/>
                        </a:lnSpc>
                        <a:spcBef>
                          <a:spcPts val="0"/>
                        </a:spcBef>
                        <a:spcAft>
                          <a:spcPts val="0"/>
                        </a:spcAft>
                      </a:pPr>
                      <a:r>
                        <a:rPr lang="en-US" sz="1300" dirty="0" err="1">
                          <a:effectLst/>
                        </a:rPr>
                        <a:t>Heatindex</a:t>
                      </a:r>
                      <a:endParaRPr lang="en-US" sz="1300" dirty="0">
                        <a:effectLst/>
                      </a:endParaRPr>
                    </a:p>
                    <a:p>
                      <a:pPr marL="0" marR="0">
                        <a:lnSpc>
                          <a:spcPct val="107000"/>
                        </a:lnSpc>
                        <a:spcBef>
                          <a:spcPts val="0"/>
                        </a:spcBef>
                        <a:spcAft>
                          <a:spcPts val="0"/>
                        </a:spcAft>
                      </a:pPr>
                      <a:r>
                        <a:rPr lang="en-US" sz="1300" dirty="0">
                          <a:effectLst/>
                        </a:rPr>
                        <a:t>Sunrise</a:t>
                      </a:r>
                    </a:p>
                    <a:p>
                      <a:pPr marL="0" marR="0">
                        <a:lnSpc>
                          <a:spcPct val="107000"/>
                        </a:lnSpc>
                        <a:spcBef>
                          <a:spcPts val="0"/>
                        </a:spcBef>
                        <a:spcAft>
                          <a:spcPts val="0"/>
                        </a:spcAft>
                      </a:pPr>
                      <a:r>
                        <a:rPr lang="en-US" sz="1300" dirty="0">
                          <a:effectLst/>
                        </a:rPr>
                        <a:t>Sunset</a:t>
                      </a:r>
                    </a:p>
                    <a:p>
                      <a:pPr marL="0" marR="0">
                        <a:lnSpc>
                          <a:spcPct val="107000"/>
                        </a:lnSpc>
                        <a:spcBef>
                          <a:spcPts val="0"/>
                        </a:spcBef>
                        <a:spcAft>
                          <a:spcPts val="0"/>
                        </a:spcAft>
                      </a:pPr>
                      <a:r>
                        <a:rPr lang="en-US" sz="1300" dirty="0">
                          <a:effectLst/>
                        </a:rPr>
                        <a:t>Moonrise</a:t>
                      </a:r>
                    </a:p>
                    <a:p>
                      <a:pPr marL="0" marR="0">
                        <a:lnSpc>
                          <a:spcPct val="107000"/>
                        </a:lnSpc>
                        <a:spcBef>
                          <a:spcPts val="0"/>
                        </a:spcBef>
                        <a:spcAft>
                          <a:spcPts val="0"/>
                        </a:spcAft>
                      </a:pPr>
                      <a:r>
                        <a:rPr lang="en-US" sz="1300" dirty="0">
                          <a:effectLst/>
                        </a:rPr>
                        <a:t>moonset</a:t>
                      </a:r>
                    </a:p>
                    <a:p>
                      <a:pPr marL="457200" marR="0">
                        <a:lnSpc>
                          <a:spcPct val="107000"/>
                        </a:lnSpc>
                        <a:spcBef>
                          <a:spcPts val="0"/>
                        </a:spcBef>
                        <a:spcAft>
                          <a:spcPts val="0"/>
                        </a:spcAft>
                      </a:pPr>
                      <a:r>
                        <a:rPr lang="en-US" sz="1300" dirty="0">
                          <a:effectLst/>
                        </a:rPr>
                        <a:t> </a:t>
                      </a:r>
                      <a:endParaRPr lang="en-US" sz="1300" b="1" dirty="0">
                        <a:solidFill>
                          <a:schemeClr val="tx1">
                            <a:lumMod val="75000"/>
                            <a:lumOff val="25000"/>
                          </a:schemeClr>
                        </a:solidFill>
                        <a:effectLst/>
                        <a:latin typeface="Calibri" panose="020F0502020204030204" pitchFamily="34" charset="0"/>
                        <a:ea typeface="Calibri" panose="020F0502020204030204" pitchFamily="34" charset="0"/>
                      </a:endParaRPr>
                    </a:p>
                  </a:txBody>
                  <a:tcPr marL="159881" marR="68440" marT="79940" marB="79940"/>
                </a:tc>
                <a:tc>
                  <a:txBody>
                    <a:bodyPr/>
                    <a:lstStyle/>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Nominal</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Continuous</a:t>
                      </a:r>
                    </a:p>
                    <a:p>
                      <a:pPr marL="342900" marR="0" lvl="0" indent="-342900">
                        <a:lnSpc>
                          <a:spcPct val="107000"/>
                        </a:lnSpc>
                        <a:spcBef>
                          <a:spcPts val="0"/>
                        </a:spcBef>
                        <a:spcAft>
                          <a:spcPts val="0"/>
                        </a:spcAft>
                        <a:buFont typeface="Arial" panose="020B0604020202020204" pitchFamily="34" charset="0"/>
                        <a:buChar char="●"/>
                      </a:pPr>
                      <a:r>
                        <a:rPr lang="en-US" sz="1300" u="none" strike="noStrike" dirty="0">
                          <a:effectLst/>
                        </a:rPr>
                        <a:t>Discrete</a:t>
                      </a:r>
                    </a:p>
                    <a:p>
                      <a:pPr marL="457200" marR="0">
                        <a:lnSpc>
                          <a:spcPct val="107000"/>
                        </a:lnSpc>
                        <a:spcBef>
                          <a:spcPts val="0"/>
                        </a:spcBef>
                        <a:spcAft>
                          <a:spcPts val="0"/>
                        </a:spcAft>
                      </a:pPr>
                      <a:r>
                        <a:rPr lang="en-US" sz="1300" dirty="0">
                          <a:effectLst/>
                        </a:rPr>
                        <a:t> </a:t>
                      </a:r>
                      <a:endParaRPr lang="en-US" sz="1300" b="1" dirty="0">
                        <a:solidFill>
                          <a:schemeClr val="tx1">
                            <a:lumMod val="75000"/>
                            <a:lumOff val="25000"/>
                          </a:schemeClr>
                        </a:solidFill>
                        <a:effectLst/>
                        <a:latin typeface="Calibri" panose="020F0502020204030204" pitchFamily="34" charset="0"/>
                        <a:ea typeface="Calibri" panose="020F0502020204030204" pitchFamily="34" charset="0"/>
                      </a:endParaRPr>
                    </a:p>
                  </a:txBody>
                  <a:tcPr marL="159881" marR="68440" marT="79940" marB="79940"/>
                </a:tc>
                <a:extLst>
                  <a:ext uri="{0D108BD9-81ED-4DB2-BD59-A6C34878D82A}">
                    <a16:rowId xmlns:a16="http://schemas.microsoft.com/office/drawing/2014/main" val="10002"/>
                  </a:ext>
                </a:extLst>
              </a:tr>
            </a:tbl>
          </a:graphicData>
        </a:graphic>
      </p:graphicFrame>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1479088" y="1392066"/>
            <a:ext cx="9645635" cy="730829"/>
          </a:xfrm>
          <a:prstGeom prst="rect">
            <a:avLst/>
          </a:prstGeom>
        </p:spPr>
        <p:txBody>
          <a:bodyPr vert="horz" lIns="91440" tIns="45720" rIns="91440" bIns="45720" rtlCol="0">
            <a:normAutofit fontScale="62500" lnSpcReduction="20000"/>
          </a:bodyPr>
          <a:lstStyle/>
          <a:p>
            <a:pPr algn="ctr" fontAlgn="base">
              <a:spcBef>
                <a:spcPts val="1000"/>
              </a:spcBef>
              <a:buClr>
                <a:schemeClr val="accent1">
                  <a:lumMod val="60000"/>
                  <a:lumOff val="40000"/>
                </a:schemeClr>
              </a:buClr>
              <a:buSzPct val="80000"/>
            </a:pPr>
            <a:r>
              <a:rPr lang="en-US" sz="3800" b="1" dirty="0">
                <a:latin typeface="+mj-lt"/>
                <a:ea typeface="+mj-ea"/>
                <a:cs typeface="+mj-cs"/>
              </a:rPr>
              <a:t>Three groups of data will be collected and preprocessed to develop the variables</a:t>
            </a:r>
          </a:p>
          <a:p>
            <a:pPr indent="-228600" algn="ctr">
              <a:spcBef>
                <a:spcPts val="1000"/>
              </a:spcBef>
              <a:buClr>
                <a:schemeClr val="accent1">
                  <a:lumMod val="60000"/>
                  <a:lumOff val="40000"/>
                </a:schemeClr>
              </a:buClr>
              <a:buSzPct val="80000"/>
              <a:buFont typeface="Wingdings 3" panose="05040102010807070707" charset="2"/>
              <a:buChar char=""/>
            </a:pPr>
            <a:endParaRPr lang="en-US" b="1" dirty="0">
              <a:solidFill>
                <a:schemeClr val="bg1"/>
              </a:solidFill>
              <a:latin typeface="+mj-lt"/>
              <a:ea typeface="+mj-ea"/>
              <a:cs typeface="+mj-cs"/>
            </a:endParaRPr>
          </a:p>
        </p:txBody>
      </p:sp>
      <p:graphicFrame>
        <p:nvGraphicFramePr>
          <p:cNvPr id="23" name="Content Placeholder 4"/>
          <p:cNvGraphicFramePr/>
          <p:nvPr>
            <p:extLst>
              <p:ext uri="{D42A27DB-BD31-4B8C-83A1-F6EECF244321}">
                <p14:modId xmlns:p14="http://schemas.microsoft.com/office/powerpoint/2010/main" val="1022188152"/>
              </p:ext>
            </p:extLst>
          </p:nvPr>
        </p:nvGraphicFramePr>
        <p:xfrm>
          <a:off x="1757763" y="3136257"/>
          <a:ext cx="9763045" cy="26780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BFDD-7866-4D46-ABA6-61DDE3AB8B6F}"/>
              </a:ext>
            </a:extLst>
          </p:cNvPr>
          <p:cNvSpPr>
            <a:spLocks noGrp="1"/>
          </p:cNvSpPr>
          <p:nvPr>
            <p:ph type="title"/>
          </p:nvPr>
        </p:nvSpPr>
        <p:spPr>
          <a:xfrm>
            <a:off x="1403673" y="403393"/>
            <a:ext cx="8911687" cy="905146"/>
          </a:xfrm>
        </p:spPr>
        <p:txBody>
          <a:bodyPr/>
          <a:lstStyle/>
          <a:p>
            <a:r>
              <a:rPr lang="en-US" b="1" dirty="0"/>
              <a:t>BASIC CTA CRIME DATA</a:t>
            </a:r>
          </a:p>
        </p:txBody>
      </p:sp>
      <p:pic>
        <p:nvPicPr>
          <p:cNvPr id="6" name="Picture 5" descr="A screenshot of a cell phone&#10;&#10;Description automatically generated">
            <a:extLst>
              <a:ext uri="{FF2B5EF4-FFF2-40B4-BE49-F238E27FC236}">
                <a16:creationId xmlns:a16="http://schemas.microsoft.com/office/drawing/2014/main" id="{4A8E5303-D60B-45B3-A7B4-F89F7D5F5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8539"/>
            <a:ext cx="12192000" cy="5549462"/>
          </a:xfrm>
          <a:prstGeom prst="rect">
            <a:avLst/>
          </a:prstGeom>
        </p:spPr>
      </p:pic>
    </p:spTree>
    <p:extLst>
      <p:ext uri="{BB962C8B-B14F-4D97-AF65-F5344CB8AC3E}">
        <p14:creationId xmlns:p14="http://schemas.microsoft.com/office/powerpoint/2010/main" val="28739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29CD564A-E75B-416A-AEDE-15201E457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13944"/>
            <a:ext cx="12168251" cy="5644055"/>
          </a:xfrm>
          <a:prstGeom prst="rect">
            <a:avLst/>
          </a:prstGeom>
        </p:spPr>
      </p:pic>
      <p:sp>
        <p:nvSpPr>
          <p:cNvPr id="4" name="Rectangle 3">
            <a:extLst>
              <a:ext uri="{FF2B5EF4-FFF2-40B4-BE49-F238E27FC236}">
                <a16:creationId xmlns:a16="http://schemas.microsoft.com/office/drawing/2014/main" id="{11A91425-2A90-400C-84CF-651E4AFA7BD8}"/>
              </a:ext>
            </a:extLst>
          </p:cNvPr>
          <p:cNvSpPr/>
          <p:nvPr/>
        </p:nvSpPr>
        <p:spPr>
          <a:xfrm>
            <a:off x="499552" y="394138"/>
            <a:ext cx="4277399" cy="477054"/>
          </a:xfrm>
          <a:prstGeom prst="rect">
            <a:avLst/>
          </a:prstGeom>
        </p:spPr>
        <p:txBody>
          <a:bodyPr wrap="square">
            <a:spAutoFit/>
          </a:bodyPr>
          <a:lstStyle/>
          <a:p>
            <a:r>
              <a:rPr lang="en-US" sz="2500" b="1" dirty="0"/>
              <a:t>BASIC WEATHER DATA</a:t>
            </a:r>
            <a:endParaRPr lang="en-US" sz="2500" dirty="0"/>
          </a:p>
        </p:txBody>
      </p:sp>
    </p:spTree>
    <p:extLst>
      <p:ext uri="{BB962C8B-B14F-4D97-AF65-F5344CB8AC3E}">
        <p14:creationId xmlns:p14="http://schemas.microsoft.com/office/powerpoint/2010/main" val="2792400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otalTime>0</TotalTime>
  <Words>808</Words>
  <Application>Microsoft Office PowerPoint</Application>
  <PresentationFormat>Widescreen</PresentationFormat>
  <Paragraphs>119</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Bahnschrift Light SemiCondensed</vt:lpstr>
      <vt:lpstr>Calibri</vt:lpstr>
      <vt:lpstr>Century Gothic</vt:lpstr>
      <vt:lpstr>Tunga</vt:lpstr>
      <vt:lpstr>Wingdings 3</vt:lpstr>
      <vt:lpstr>Ion</vt:lpstr>
      <vt:lpstr>CTA CRIME PREDICTION</vt:lpstr>
      <vt:lpstr>Agenda</vt:lpstr>
      <vt:lpstr>Research Problem</vt:lpstr>
      <vt:lpstr>DATA GATHERING</vt:lpstr>
      <vt:lpstr>DATA SOURCE AND DATA GATHERING LINKS</vt:lpstr>
      <vt:lpstr>About the Data</vt:lpstr>
      <vt:lpstr>PowerPoint Presentation</vt:lpstr>
      <vt:lpstr>BASIC CTA CRIME DATA</vt:lpstr>
      <vt:lpstr>PowerPoint Presentation</vt:lpstr>
      <vt:lpstr>ETL PROCESS</vt:lpstr>
      <vt:lpstr>PENTAHO (ETL PROCESS)</vt:lpstr>
      <vt:lpstr>PENTAHO (ETL PROCESS 2)</vt:lpstr>
      <vt:lpstr>ETL TRANSFORMATIONS</vt:lpstr>
      <vt:lpstr>SQL QUERY FOR COMBINING TWO DATASET’S AND CREATING NEED TABLES FOR ETL PROCESS</vt:lpstr>
      <vt:lpstr>JOINING OPERATION</vt:lpstr>
      <vt:lpstr>OUR CONSOLIDATED DATA LOOKS LIKE THIS</vt:lpstr>
      <vt:lpstr>DATA VISUALIZATION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CTA CRIME PREDICTION</dc:title>
  <dc:creator>Shubham Madke</dc:creator>
  <cp:lastModifiedBy>Shubham Madke</cp:lastModifiedBy>
  <cp:revision>3</cp:revision>
  <dcterms:created xsi:type="dcterms:W3CDTF">2020-04-28T22:42:30Z</dcterms:created>
  <dcterms:modified xsi:type="dcterms:W3CDTF">2020-04-28T22:43:12Z</dcterms:modified>
</cp:coreProperties>
</file>